
<file path=[Content_Types].xml><?xml version="1.0" encoding="utf-8"?>
<Types xmlns="http://schemas.openxmlformats.org/package/2006/content-types"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Layouts/slideLayout6.xml" ContentType="application/vnd.openxmlformats-officedocument.presentationml.slideLayout+xml"/>
  <Default Extension="rels" ContentType="application/vnd.openxmlformats-package.relationships+xml"/>
  <Override PartName="/ppt/slides/slide5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Default Extension="pdf" ContentType="application/pdf"/>
  <Override PartName="/ppt/slides/slide6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4.xml" ContentType="application/vnd.openxmlformats-officedocument.presentationml.slideLayout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71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07CA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6459" autoAdjust="0"/>
    <p:restoredTop sz="94660"/>
  </p:normalViewPr>
  <p:slideViewPr>
    <p:cSldViewPr snapToGrid="0" snapToObjects="1">
      <p:cViewPr varScale="1">
        <p:scale>
          <a:sx n="98" d="100"/>
          <a:sy n="98" d="100"/>
        </p:scale>
        <p:origin x="-60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61770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1336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62ED8-E628-8D43-AFC4-AA040F413484}" type="datetimeFigureOut">
              <a:rPr lang="en-US" smtClean="0"/>
              <a:pPr/>
              <a:t>11/18/12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7D256-3BE6-6849-AA86-2F8D0142C3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62ED8-E628-8D43-AFC4-AA040F413484}" type="datetimeFigureOut">
              <a:rPr lang="en-US" smtClean="0"/>
              <a:pPr/>
              <a:t>11/18/12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7D256-3BE6-6849-AA86-2F8D0142C3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62ED8-E628-8D43-AFC4-AA040F413484}" type="datetimeFigureOut">
              <a:rPr lang="en-US" smtClean="0"/>
              <a:pPr/>
              <a:t>11/18/12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7D256-3BE6-6849-AA86-2F8D0142C3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62ED8-E628-8D43-AFC4-AA040F413484}" type="datetimeFigureOut">
              <a:rPr lang="en-US" smtClean="0"/>
              <a:pPr/>
              <a:t>11/18/12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7D256-3BE6-6849-AA86-2F8D0142C3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62ED8-E628-8D43-AFC4-AA040F413484}" type="datetimeFigureOut">
              <a:rPr lang="en-US" smtClean="0"/>
              <a:pPr/>
              <a:t>11/18/12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5D221-80F7-6145-A7F2-8570CA71AB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62ED8-E628-8D43-AFC4-AA040F413484}" type="datetimeFigureOut">
              <a:rPr lang="en-US" smtClean="0"/>
              <a:pPr/>
              <a:t>11/18/12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7D256-3BE6-6849-AA86-2F8D0142C3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62ED8-E628-8D43-AFC4-AA040F413484}" type="datetimeFigureOut">
              <a:rPr lang="en-US" smtClean="0"/>
              <a:pPr/>
              <a:t>11/18/12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7D256-3BE6-6849-AA86-2F8D0142C3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62ED8-E628-8D43-AFC4-AA040F413484}" type="datetimeFigureOut">
              <a:rPr lang="en-US" smtClean="0"/>
              <a:pPr/>
              <a:t>11/18/12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7D256-3BE6-6849-AA86-2F8D0142C3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62ED8-E628-8D43-AFC4-AA040F413484}" type="datetimeFigureOut">
              <a:rPr lang="en-US" smtClean="0"/>
              <a:pPr/>
              <a:t>11/18/12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7D256-3BE6-6849-AA86-2F8D0142C3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62ED8-E628-8D43-AFC4-AA040F413484}" type="datetimeFigureOut">
              <a:rPr lang="en-US" smtClean="0"/>
              <a:pPr/>
              <a:t>11/18/12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7D256-3BE6-6849-AA86-2F8D0142C3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62ED8-E628-8D43-AFC4-AA040F413484}" type="datetimeFigureOut">
              <a:rPr lang="en-US" smtClean="0"/>
              <a:pPr/>
              <a:t>11/18/12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7D256-3BE6-6849-AA86-2F8D0142C3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62ED8-E628-8D43-AFC4-AA040F413484}" type="datetimeFigureOut">
              <a:rPr lang="en-US" smtClean="0"/>
              <a:pPr/>
              <a:t>11/18/12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67D256-3BE6-6849-AA86-2F8D0142C37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mprogslidefooter.png"/>
          <p:cNvPicPr>
            <a:picLocks noChangeAspect="1"/>
          </p:cNvPicPr>
          <p:nvPr userDrawn="1"/>
        </p:nvPicPr>
        <p:blipFill>
          <a:blip r:embed="rId13"/>
          <a:srcRect r="2474"/>
          <a:stretch>
            <a:fillRect/>
          </a:stretch>
        </p:blipFill>
        <p:spPr>
          <a:xfrm>
            <a:off x="-173176" y="5071303"/>
            <a:ext cx="9317176" cy="218772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df"/><Relationship Id="rId3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3516133"/>
          </a:xfrm>
          <a:prstGeom prst="rect">
            <a:avLst/>
          </a:prstGeom>
          <a:solidFill>
            <a:srgbClr val="007CA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8930"/>
            <a:ext cx="7772400" cy="1470025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bg1"/>
                </a:solidFill>
                <a:latin typeface="Arial"/>
                <a:cs typeface="Arial"/>
              </a:rPr>
              <a:t>Key Findings</a:t>
            </a:r>
            <a:endParaRPr lang="en-US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548955"/>
            <a:ext cx="6400800" cy="17526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The Right Choices to Cut Poverty and Restore Shared Prosperity: Half in Ten Report 2012</a:t>
            </a:r>
            <a:endParaRPr lang="en-US" dirty="0">
              <a:solidFill>
                <a:schemeClr val="bg1">
                  <a:lumMod val="8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7" name="Picture 6" descr="flag image.png"/>
          <p:cNvPicPr>
            <a:picLocks noChangeAspect="1"/>
          </p:cNvPicPr>
          <p:nvPr/>
        </p:nvPicPr>
        <p:blipFill>
          <a:blip r:embed="rId2"/>
          <a:srcRect t="50555" b="14825"/>
          <a:stretch>
            <a:fillRect/>
          </a:stretch>
        </p:blipFill>
        <p:spPr>
          <a:xfrm>
            <a:off x="0" y="3516133"/>
            <a:ext cx="9144000" cy="246283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625977" y="6372061"/>
            <a:ext cx="4310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rial"/>
                <a:cs typeface="Arial"/>
              </a:rPr>
              <a:t>Erik R. Stegman, Manager, Half in Ten</a:t>
            </a:r>
            <a:endParaRPr lang="en-US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0" name="Picture 9" descr="halfintenlogo - whi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9252" y="78931"/>
            <a:ext cx="2103120" cy="7424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030476" cy="1373544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latin typeface="Arial"/>
                <a:cs typeface="Arial"/>
              </a:rPr>
              <a:t>The economy grew…but so did income inequality</a:t>
            </a:r>
            <a:endParaRPr lang="en-US" sz="3600" dirty="0">
              <a:latin typeface="Arial"/>
              <a:cs typeface="Arial"/>
            </a:endParaRPr>
          </a:p>
        </p:txBody>
      </p:sp>
      <p:pic>
        <p:nvPicPr>
          <p:cNvPr id="8" name="Content Placeholder 7" descr="negative dial-red.png"/>
          <p:cNvPicPr>
            <a:picLocks noGrp="1" noChangeAspect="1"/>
          </p:cNvPicPr>
          <p:nvPr>
            <p:ph idx="1"/>
          </p:nvPr>
        </p:nvPicPr>
        <p:blipFill>
          <a:blip r:embed="rId2"/>
          <a:srcRect l="-3712" r="-5507"/>
          <a:stretch>
            <a:fillRect/>
          </a:stretch>
        </p:blipFill>
        <p:spPr>
          <a:xfrm>
            <a:off x="6725578" y="4302042"/>
            <a:ext cx="2402693" cy="2199901"/>
          </a:xfrm>
        </p:spPr>
      </p:pic>
      <p:pic>
        <p:nvPicPr>
          <p:cNvPr id="9" name="Picture 8" descr="income inequality graph.png"/>
          <p:cNvPicPr>
            <a:picLocks noChangeAspect="1"/>
          </p:cNvPicPr>
          <p:nvPr/>
        </p:nvPicPr>
        <p:blipFill>
          <a:blip r:embed="rId3"/>
          <a:srcRect t="21318"/>
          <a:stretch>
            <a:fillRect/>
          </a:stretch>
        </p:blipFill>
        <p:spPr>
          <a:xfrm>
            <a:off x="457201" y="1770971"/>
            <a:ext cx="5925252" cy="390688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725578" y="1971349"/>
            <a:ext cx="2202983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Top 20% see income gains in 2011 while incomes fall or stagnate for low- and middle-income families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030476" cy="907056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latin typeface="Arial"/>
                <a:cs typeface="Arial"/>
              </a:rPr>
              <a:t>Stagnant service incomes</a:t>
            </a:r>
            <a:endParaRPr lang="en-US" sz="3600" dirty="0">
              <a:latin typeface="Arial"/>
              <a:cs typeface="Arial"/>
            </a:endParaRPr>
          </a:p>
        </p:txBody>
      </p:sp>
      <p:pic>
        <p:nvPicPr>
          <p:cNvPr id="5" name="Content Placeholder 4" descr="service wage graph.png"/>
          <p:cNvPicPr>
            <a:picLocks noGrp="1" noChangeAspect="1"/>
          </p:cNvPicPr>
          <p:nvPr>
            <p:ph idx="1"/>
          </p:nvPr>
        </p:nvPicPr>
        <p:blipFill>
          <a:blip r:embed="rId2"/>
          <a:srcRect l="-2004" r="-1297"/>
          <a:stretch>
            <a:fillRect/>
          </a:stretch>
        </p:blipFill>
        <p:spPr>
          <a:xfrm>
            <a:off x="457199" y="1127019"/>
            <a:ext cx="5205763" cy="4778860"/>
          </a:xfrm>
        </p:spPr>
      </p:pic>
      <p:pic>
        <p:nvPicPr>
          <p:cNvPr id="4" name="Picture 3" descr="nc dial-oran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7410" y="4250219"/>
            <a:ext cx="2251723" cy="22517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25578" y="1379915"/>
            <a:ext cx="220298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Real median weekly earnings for workers in service occupations over the last decade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030476" cy="1438333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latin typeface="Arial"/>
                <a:cs typeface="Arial"/>
              </a:rPr>
              <a:t>Unemployment insurance critical to our recovery</a:t>
            </a:r>
            <a:endParaRPr lang="en-US" sz="3600" dirty="0">
              <a:latin typeface="Arial"/>
              <a:cs typeface="Arial"/>
            </a:endParaRPr>
          </a:p>
        </p:txBody>
      </p:sp>
      <p:pic>
        <p:nvPicPr>
          <p:cNvPr id="5" name="Content Placeholder 4" descr="ui graph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761" t="30616" r="-1833"/>
          <a:stretch>
            <a:fillRect/>
          </a:stretch>
        </p:blipFill>
        <p:spPr>
          <a:xfrm>
            <a:off x="457200" y="1971349"/>
            <a:ext cx="6006311" cy="3762438"/>
          </a:xfrm>
        </p:spPr>
      </p:pic>
      <p:pic>
        <p:nvPicPr>
          <p:cNvPr id="4" name="Picture 3" descr="negative dial - dk blu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7414" y="4263176"/>
            <a:ext cx="2264681" cy="226468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725578" y="1645661"/>
            <a:ext cx="2202983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 million unemployed workers could lose unemployment insurance in the next few months if Congress doesn’t act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030476" cy="1321712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latin typeface="Arial"/>
                <a:cs typeface="Arial"/>
              </a:rPr>
              <a:t>Tax credits &amp; nutrition assistance kept families out of poverty</a:t>
            </a:r>
            <a:endParaRPr lang="en-US" sz="3200" dirty="0">
              <a:latin typeface="Arial"/>
              <a:cs typeface="Arial"/>
            </a:endParaRPr>
          </a:p>
        </p:txBody>
      </p:sp>
      <p:pic>
        <p:nvPicPr>
          <p:cNvPr id="4" name="Content Placeholder 3" descr="spm graph.png"/>
          <p:cNvPicPr>
            <a:picLocks noGrp="1" noChangeAspect="1"/>
          </p:cNvPicPr>
          <p:nvPr>
            <p:ph idx="1"/>
          </p:nvPr>
        </p:nvPicPr>
        <p:blipFill>
          <a:blip r:embed="rId2"/>
          <a:srcRect l="-3234" r="-1631"/>
          <a:stretch>
            <a:fillRect/>
          </a:stretch>
        </p:blipFill>
        <p:spPr>
          <a:xfrm>
            <a:off x="457200" y="1321713"/>
            <a:ext cx="4295722" cy="5175599"/>
          </a:xfrm>
        </p:spPr>
      </p:pic>
      <p:sp>
        <p:nvSpPr>
          <p:cNvPr id="5" name="TextBox 4"/>
          <p:cNvSpPr txBox="1"/>
          <p:nvPr/>
        </p:nvSpPr>
        <p:spPr>
          <a:xfrm>
            <a:off x="5261242" y="1347627"/>
            <a:ext cx="366731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Supplemental Poverty Measure shows that refundable</a:t>
            </a:r>
          </a:p>
          <a:p>
            <a:r>
              <a:rPr lang="en-US" dirty="0" smtClean="0"/>
              <a:t>tax credits such as the earned income and child tax credits kept 8.7 million people out</a:t>
            </a:r>
          </a:p>
          <a:p>
            <a:r>
              <a:rPr lang="en-US" dirty="0" smtClean="0"/>
              <a:t>of poverty in 2011, and that the Supplemental Nutrition Assistance Program lifted 4.7 million</a:t>
            </a:r>
          </a:p>
          <a:p>
            <a:r>
              <a:rPr lang="en-US" dirty="0" smtClean="0"/>
              <a:t>people above the poverty line.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Picture 5" descr="nc dial-r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6413" y="4302041"/>
            <a:ext cx="2199901" cy="21999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030476" cy="1295796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latin typeface="Arial"/>
                <a:cs typeface="Arial"/>
              </a:rPr>
              <a:t>Health insurance coverage on the rise: early effects of the ACA</a:t>
            </a:r>
            <a:endParaRPr lang="en-US" sz="3200" dirty="0">
              <a:latin typeface="Arial"/>
              <a:cs typeface="Arial"/>
            </a:endParaRPr>
          </a:p>
        </p:txBody>
      </p:sp>
      <p:pic>
        <p:nvPicPr>
          <p:cNvPr id="4" name="Picture 3" descr="health insurance grap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95797"/>
            <a:ext cx="5157162" cy="4471217"/>
          </a:xfrm>
          <a:prstGeom prst="rect">
            <a:avLst/>
          </a:prstGeom>
        </p:spPr>
      </p:pic>
      <p:pic>
        <p:nvPicPr>
          <p:cNvPr id="5" name="Picture 4" descr="positive dial - lt blu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6413" y="4302041"/>
            <a:ext cx="2199900" cy="2199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25578" y="1231005"/>
            <a:ext cx="220298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number of Americans without health insurance rose steadily until 2011.  Due to the early effects </a:t>
            </a:r>
            <a:r>
              <a:rPr lang="en-US" dirty="0" smtClean="0"/>
              <a:t>of the Affordable Care Act, a new positive trend in coverage is emerging.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259700" y="1042737"/>
            <a:ext cx="3563900" cy="46121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030476" cy="1295796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latin typeface="Arial"/>
                <a:cs typeface="Arial"/>
              </a:rPr>
              <a:t>New tools and resources in this year’s report</a:t>
            </a:r>
            <a:endParaRPr lang="en-US" sz="3200" dirty="0"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1824101"/>
            <a:ext cx="46361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400" dirty="0" smtClean="0"/>
              <a:t>At-a-glance fact sheets for each of our 21 indicators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Updated state-by-state data and rankings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Summary of findings fact sheet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Poverty and Opportunity Profile on the Latino Community: the First in Our New Half in Ten Demographic Series</a:t>
            </a:r>
            <a:endParaRPr lang="en-US" sz="2400" dirty="0"/>
          </a:p>
        </p:txBody>
      </p:sp>
      <p:pic>
        <p:nvPicPr>
          <p:cNvPr id="9" name="Picture 8" descr="PovertyIndicatorsNationalFactSheet (1)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5259700" y="1042737"/>
            <a:ext cx="3563900" cy="461210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-298051" y="371893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238</TotalTime>
  <Words>249</Words>
  <Application>Microsoft Macintosh PowerPoint</Application>
  <PresentationFormat>On-screen Show (4:3)</PresentationFormat>
  <Paragraphs>21</Paragraphs>
  <Slides>7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Key Findings</vt:lpstr>
      <vt:lpstr>The economy grew…but so did income inequality</vt:lpstr>
      <vt:lpstr>Stagnant service incomes</vt:lpstr>
      <vt:lpstr>Unemployment insurance critical to our recovery</vt:lpstr>
      <vt:lpstr>Tax credits &amp; nutrition assistance kept families out of poverty</vt:lpstr>
      <vt:lpstr>Health insurance coverage on the rise: early effects of the ACA</vt:lpstr>
      <vt:lpstr>New tools and resources in this year’s report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Erik Stegman</dc:creator>
  <cp:lastModifiedBy>Erik Stegman</cp:lastModifiedBy>
  <cp:revision>9</cp:revision>
  <dcterms:created xsi:type="dcterms:W3CDTF">2012-11-19T01:28:11Z</dcterms:created>
  <dcterms:modified xsi:type="dcterms:W3CDTF">2012-11-19T02:23:56Z</dcterms:modified>
</cp:coreProperties>
</file>