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266" r:id="rId6"/>
    <p:sldId id="258" r:id="rId7"/>
    <p:sldId id="285" r:id="rId8"/>
    <p:sldId id="288" r:id="rId9"/>
    <p:sldId id="287" r:id="rId10"/>
    <p:sldId id="279" r:id="rId11"/>
    <p:sldId id="275" r:id="rId12"/>
    <p:sldId id="280" r:id="rId13"/>
    <p:sldId id="271" r:id="rId14"/>
    <p:sldId id="273" r:id="rId15"/>
    <p:sldId id="274" r:id="rId16"/>
    <p:sldId id="290" r:id="rId17"/>
    <p:sldId id="265" r:id="rId18"/>
    <p:sldId id="276" r:id="rId19"/>
    <p:sldId id="277" r:id="rId20"/>
    <p:sldId id="283" r:id="rId21"/>
    <p:sldId id="289" r:id="rId22"/>
    <p:sldId id="263" r:id="rId23"/>
    <p:sldId id="29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hael Madowitz" initials="MM" lastIdx="2" clrIdx="6">
    <p:extLst>
      <p:ext uri="{19B8F6BF-5375-455C-9EA6-DF929625EA0E}">
        <p15:presenceInfo xmlns:p15="http://schemas.microsoft.com/office/powerpoint/2012/main" userId="S::mmadowitz@americanprogress.org::1d3c176e-0ca3-4204-805b-516823003d42" providerId="AD"/>
      </p:ext>
    </p:extLst>
  </p:cmAuthor>
  <p:cmAuthor id="1" name="Lily Roberts" initials="LR" lastIdx="36" clrIdx="0">
    <p:extLst>
      <p:ext uri="{19B8F6BF-5375-455C-9EA6-DF929625EA0E}">
        <p15:presenceInfo xmlns:p15="http://schemas.microsoft.com/office/powerpoint/2012/main" userId="S::lroberts@americanprogress.org::7f411ab8-6fb6-4151-bbbc-2e98fd7496e2" providerId="AD"/>
      </p:ext>
    </p:extLst>
  </p:cmAuthor>
  <p:cmAuthor id="8" name="Mara Rudman" initials="MR" lastIdx="2" clrIdx="7">
    <p:extLst>
      <p:ext uri="{19B8F6BF-5375-455C-9EA6-DF929625EA0E}">
        <p15:presenceInfo xmlns:p15="http://schemas.microsoft.com/office/powerpoint/2012/main" userId="S::mrudman@americanprogress.org::a6c282c7-8efd-406a-825b-a099da310cae" providerId="AD"/>
      </p:ext>
    </p:extLst>
  </p:cmAuthor>
  <p:cmAuthor id="2" name="Jacob Leibenluft" initials="JL" lastIdx="3" clrIdx="1">
    <p:extLst>
      <p:ext uri="{19B8F6BF-5375-455C-9EA6-DF929625EA0E}">
        <p15:presenceInfo xmlns:p15="http://schemas.microsoft.com/office/powerpoint/2012/main" userId="S::jleibenluft@americanprogress.org::e88db400-afec-44fa-a559-692205b889d8" providerId="AD"/>
      </p:ext>
    </p:extLst>
  </p:cmAuthor>
  <p:cmAuthor id="9" name="Maura Calsyn" initials="MC" lastIdx="2" clrIdx="8">
    <p:extLst>
      <p:ext uri="{19B8F6BF-5375-455C-9EA6-DF929625EA0E}">
        <p15:presenceInfo xmlns:p15="http://schemas.microsoft.com/office/powerpoint/2012/main" userId="S::mcalsyn@americanprogress.org::8077514e-3501-4ce4-9bd1-2017357eaf09" providerId="AD"/>
      </p:ext>
    </p:extLst>
  </p:cmAuthor>
  <p:cmAuthor id="3" name="Ryan Collins" initials="RC" lastIdx="9" clrIdx="2">
    <p:extLst>
      <p:ext uri="{19B8F6BF-5375-455C-9EA6-DF929625EA0E}">
        <p15:presenceInfo xmlns:p15="http://schemas.microsoft.com/office/powerpoint/2012/main" userId="S::rcollins@americanprogress.org::4787edd9-86ff-4386-9167-09eb145d6ce3" providerId="AD"/>
      </p:ext>
    </p:extLst>
  </p:cmAuthor>
  <p:cmAuthor id="4" name="Laura Rodriguez" initials="LR" lastIdx="2" clrIdx="3">
    <p:extLst>
      <p:ext uri="{19B8F6BF-5375-455C-9EA6-DF929625EA0E}">
        <p15:presenceInfo xmlns:p15="http://schemas.microsoft.com/office/powerpoint/2012/main" userId="S::lrodriguez@americanprogress.org::5169e68f-504c-4370-9542-b5a3998c7ebd" providerId="AD"/>
      </p:ext>
    </p:extLst>
  </p:cmAuthor>
  <p:cmAuthor id="5" name="Seth Hanlon" initials="SH" lastIdx="2" clrIdx="4">
    <p:extLst>
      <p:ext uri="{19B8F6BF-5375-455C-9EA6-DF929625EA0E}">
        <p15:presenceInfo xmlns:p15="http://schemas.microsoft.com/office/powerpoint/2012/main" userId="S::shanlon@americanprogress.org::2dc408f4-62fe-40d7-8d18-8a65a00c2f93" providerId="AD"/>
      </p:ext>
    </p:extLst>
  </p:cmAuthor>
  <p:cmAuthor id="6" name="Ryan Zamarripa" initials="RZ" lastIdx="6" clrIdx="5">
    <p:extLst>
      <p:ext uri="{19B8F6BF-5375-455C-9EA6-DF929625EA0E}">
        <p15:presenceInfo xmlns:p15="http://schemas.microsoft.com/office/powerpoint/2012/main" userId="S::rzamarripa@americanprogress.org::232422e5-9492-4784-b910-6294ce8c40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55F"/>
    <a:srgbClr val="00B1B0"/>
    <a:srgbClr val="A0A5A9"/>
    <a:srgbClr val="004B87"/>
    <a:srgbClr val="0072CE"/>
    <a:srgbClr val="F4B183"/>
    <a:srgbClr val="E22B00"/>
    <a:srgbClr val="FF66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77BBFF-7A88-452E-BA53-A84AA49035AB}" v="12047" dt="2020-07-27T20:00:26.4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3"/>
  </p:normalViewPr>
  <p:slideViewPr>
    <p:cSldViewPr snapToGrid="0">
      <p:cViewPr varScale="1">
        <p:scale>
          <a:sx n="117" d="100"/>
          <a:sy n="117" d="100"/>
        </p:scale>
        <p:origin x="1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roberts\Documents\Copy%20of%20fred_temp_vs_perm_layoffs-graph.xls"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Book69"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78798610872331"/>
          <c:y val="5.0228310502283102E-2"/>
          <c:w val="0.82737704730140171"/>
          <c:h val="0.77256475016094672"/>
        </c:manualLayout>
      </c:layout>
      <c:barChart>
        <c:barDir val="col"/>
        <c:grouping val="clustered"/>
        <c:varyColors val="0"/>
        <c:ser>
          <c:idx val="0"/>
          <c:order val="0"/>
          <c:tx>
            <c:strRef>
              <c:f>'FRED Graph'!$B$11:$B$12</c:f>
              <c:strCache>
                <c:ptCount val="2"/>
                <c:pt idx="1">
                  <c:v>Temporary layoff</c:v>
                </c:pt>
              </c:strCache>
            </c:strRef>
          </c:tx>
          <c:spPr>
            <a:solidFill>
              <a:schemeClr val="bg2">
                <a:lumMod val="90000"/>
              </a:schemeClr>
            </a:solidFill>
            <a:ln>
              <a:noFill/>
            </a:ln>
            <a:effectLst/>
          </c:spPr>
          <c:invertIfNegative val="0"/>
          <c:cat>
            <c:strRef>
              <c:f>'FRED Graph'!$A$13:$A$16</c:f>
              <c:strCache>
                <c:ptCount val="4"/>
                <c:pt idx="0">
                  <c:v>March</c:v>
                </c:pt>
                <c:pt idx="1">
                  <c:v>April</c:v>
                </c:pt>
                <c:pt idx="2">
                  <c:v>May</c:v>
                </c:pt>
                <c:pt idx="3">
                  <c:v>June</c:v>
                </c:pt>
              </c:strCache>
            </c:strRef>
          </c:cat>
          <c:val>
            <c:numRef>
              <c:f>'FRED Graph'!$B$13:$B$16</c:f>
              <c:numCache>
                <c:formatCode>0.0</c:formatCode>
                <c:ptCount val="4"/>
                <c:pt idx="0">
                  <c:v>0.26500000000000001</c:v>
                </c:pt>
                <c:pt idx="1">
                  <c:v>0.78300000000000003</c:v>
                </c:pt>
                <c:pt idx="2">
                  <c:v>0.73</c:v>
                </c:pt>
                <c:pt idx="3">
                  <c:v>0.59499999999999997</c:v>
                </c:pt>
              </c:numCache>
            </c:numRef>
          </c:val>
          <c:extLst>
            <c:ext xmlns:c16="http://schemas.microsoft.com/office/drawing/2014/chart" uri="{C3380CC4-5D6E-409C-BE32-E72D297353CC}">
              <c16:uniqueId val="{00000000-AFD0-4F80-B1CC-76CCC8259326}"/>
            </c:ext>
          </c:extLst>
        </c:ser>
        <c:ser>
          <c:idx val="1"/>
          <c:order val="1"/>
          <c:tx>
            <c:strRef>
              <c:f>'FRED Graph'!$C$11:$C$12</c:f>
              <c:strCache>
                <c:ptCount val="2"/>
                <c:pt idx="1">
                  <c:v>Permanent layoff</c:v>
                </c:pt>
              </c:strCache>
            </c:strRef>
          </c:tx>
          <c:spPr>
            <a:solidFill>
              <a:schemeClr val="accent1">
                <a:lumMod val="75000"/>
              </a:schemeClr>
            </a:solidFill>
            <a:ln>
              <a:noFill/>
            </a:ln>
            <a:effectLst/>
          </c:spPr>
          <c:invertIfNegative val="0"/>
          <c:cat>
            <c:strRef>
              <c:f>'FRED Graph'!$A$13:$A$16</c:f>
              <c:strCache>
                <c:ptCount val="4"/>
                <c:pt idx="0">
                  <c:v>March</c:v>
                </c:pt>
                <c:pt idx="1">
                  <c:v>April</c:v>
                </c:pt>
                <c:pt idx="2">
                  <c:v>May</c:v>
                </c:pt>
                <c:pt idx="3">
                  <c:v>June</c:v>
                </c:pt>
              </c:strCache>
            </c:strRef>
          </c:cat>
          <c:val>
            <c:numRef>
              <c:f>'FRED Graph'!$C$13:$C$16</c:f>
              <c:numCache>
                <c:formatCode>0.0</c:formatCode>
                <c:ptCount val="4"/>
                <c:pt idx="0">
                  <c:v>0.30199999999999999</c:v>
                </c:pt>
                <c:pt idx="1">
                  <c:v>0.111</c:v>
                </c:pt>
                <c:pt idx="2">
                  <c:v>0.14000000000000001</c:v>
                </c:pt>
                <c:pt idx="3">
                  <c:v>0.20899999999999999</c:v>
                </c:pt>
              </c:numCache>
            </c:numRef>
          </c:val>
          <c:extLst>
            <c:ext xmlns:c16="http://schemas.microsoft.com/office/drawing/2014/chart" uri="{C3380CC4-5D6E-409C-BE32-E72D297353CC}">
              <c16:uniqueId val="{00000001-AFD0-4F80-B1CC-76CCC8259326}"/>
            </c:ext>
          </c:extLst>
        </c:ser>
        <c:dLbls>
          <c:showLegendKey val="0"/>
          <c:showVal val="0"/>
          <c:showCatName val="0"/>
          <c:showSerName val="0"/>
          <c:showPercent val="0"/>
          <c:showBubbleSize val="0"/>
        </c:dLbls>
        <c:gapWidth val="219"/>
        <c:overlap val="-27"/>
        <c:axId val="406386368"/>
        <c:axId val="1"/>
      </c:barChart>
      <c:catAx>
        <c:axId val="4063863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386368"/>
        <c:crosses val="autoZero"/>
        <c:crossBetween val="between"/>
      </c:valAx>
      <c:spPr>
        <a:noFill/>
        <a:ln w="25400">
          <a:noFill/>
        </a:ln>
      </c:spPr>
    </c:plotArea>
    <c:legend>
      <c:legendPos val="r"/>
      <c:layout>
        <c:manualLayout>
          <c:xMode val="edge"/>
          <c:yMode val="edge"/>
          <c:x val="0.24890829694323144"/>
          <c:y val="0.89726177437020815"/>
          <c:w val="0.50873362445414849"/>
          <c:h val="7.534259174100983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587656322371469E-2"/>
          <c:y val="4.9107225567392311E-2"/>
          <c:w val="0.91630774278215221"/>
          <c:h val="0.65917955568053999"/>
        </c:manualLayout>
      </c:layout>
      <c:lineChart>
        <c:grouping val="standard"/>
        <c:varyColors val="0"/>
        <c:ser>
          <c:idx val="1"/>
          <c:order val="0"/>
          <c:tx>
            <c:strRef>
              <c:f>Sheet1!$B$1</c:f>
              <c:strCache>
                <c:ptCount val="1"/>
                <c:pt idx="0">
                  <c:v>Series 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1"/>
            <c:marker>
              <c:symbol val="circle"/>
              <c:size val="5"/>
              <c:spPr>
                <a:solidFill>
                  <a:schemeClr val="accent2"/>
                </a:solidFill>
                <a:ln w="9525">
                  <a:solidFill>
                    <a:schemeClr val="accent2"/>
                  </a:solidFill>
                </a:ln>
                <a:effectLst/>
              </c:spPr>
            </c:marker>
            <c:bubble3D val="0"/>
            <c:spPr>
              <a:ln w="28575" cap="rnd">
                <a:solidFill>
                  <a:schemeClr val="accent1"/>
                </a:solidFill>
                <a:round/>
              </a:ln>
              <a:effectLst/>
            </c:spPr>
            <c:extLst>
              <c:ext xmlns:c16="http://schemas.microsoft.com/office/drawing/2014/chart" uri="{C3380CC4-5D6E-409C-BE32-E72D297353CC}">
                <c16:uniqueId val="{00000001-7982-4C91-9394-5EA5059CC9E6}"/>
              </c:ext>
            </c:extLst>
          </c:dPt>
          <c:cat>
            <c:numRef>
              <c:f>Sheet1!$A$2:$A$24</c:f>
              <c:numCache>
                <c:formatCode>m/d/yyyy</c:formatCode>
                <c:ptCount val="23"/>
                <c:pt idx="0">
                  <c:v>43862</c:v>
                </c:pt>
                <c:pt idx="1">
                  <c:v>43869</c:v>
                </c:pt>
                <c:pt idx="2">
                  <c:v>43876</c:v>
                </c:pt>
                <c:pt idx="3">
                  <c:v>43883</c:v>
                </c:pt>
                <c:pt idx="4">
                  <c:v>43890</c:v>
                </c:pt>
                <c:pt idx="5">
                  <c:v>43897</c:v>
                </c:pt>
                <c:pt idx="6">
                  <c:v>43904</c:v>
                </c:pt>
                <c:pt idx="7">
                  <c:v>43911</c:v>
                </c:pt>
                <c:pt idx="8">
                  <c:v>43918</c:v>
                </c:pt>
                <c:pt idx="9">
                  <c:v>43925</c:v>
                </c:pt>
                <c:pt idx="10">
                  <c:v>43932</c:v>
                </c:pt>
                <c:pt idx="11">
                  <c:v>43939</c:v>
                </c:pt>
                <c:pt idx="12">
                  <c:v>43946</c:v>
                </c:pt>
                <c:pt idx="13">
                  <c:v>43953</c:v>
                </c:pt>
                <c:pt idx="14">
                  <c:v>43960</c:v>
                </c:pt>
                <c:pt idx="15">
                  <c:v>43967</c:v>
                </c:pt>
                <c:pt idx="16">
                  <c:v>43974</c:v>
                </c:pt>
                <c:pt idx="17">
                  <c:v>43981</c:v>
                </c:pt>
                <c:pt idx="18">
                  <c:v>43988</c:v>
                </c:pt>
                <c:pt idx="19">
                  <c:v>43995</c:v>
                </c:pt>
                <c:pt idx="20">
                  <c:v>44002</c:v>
                </c:pt>
                <c:pt idx="21" formatCode="d\-mmm">
                  <c:v>44009</c:v>
                </c:pt>
                <c:pt idx="22">
                  <c:v>44016</c:v>
                </c:pt>
              </c:numCache>
            </c:numRef>
          </c:cat>
          <c:val>
            <c:numRef>
              <c:f>Sheet1!$B$2:$B$81</c:f>
              <c:numCache>
                <c:formatCode>_(* #,##0_);_(* \(#,##0\);_(* "-"??_);_(@_)</c:formatCode>
                <c:ptCount val="53"/>
                <c:pt idx="0">
                  <c:v>23609</c:v>
                </c:pt>
                <c:pt idx="1">
                  <c:v>25363</c:v>
                </c:pt>
                <c:pt idx="2">
                  <c:v>24285</c:v>
                </c:pt>
                <c:pt idx="3">
                  <c:v>25556</c:v>
                </c:pt>
                <c:pt idx="4">
                  <c:v>24090</c:v>
                </c:pt>
                <c:pt idx="5">
                  <c:v>24773</c:v>
                </c:pt>
                <c:pt idx="6">
                  <c:v>23581</c:v>
                </c:pt>
                <c:pt idx="7">
                  <c:v>41083</c:v>
                </c:pt>
                <c:pt idx="8">
                  <c:v>83794</c:v>
                </c:pt>
                <c:pt idx="9">
                  <c:v>119910</c:v>
                </c:pt>
                <c:pt idx="10">
                  <c:v>271165</c:v>
                </c:pt>
                <c:pt idx="11">
                  <c:v>239073</c:v>
                </c:pt>
                <c:pt idx="12">
                  <c:v>267375</c:v>
                </c:pt>
                <c:pt idx="13">
                  <c:v>257043</c:v>
                </c:pt>
                <c:pt idx="14">
                  <c:v>284683</c:v>
                </c:pt>
                <c:pt idx="15">
                  <c:v>264561</c:v>
                </c:pt>
                <c:pt idx="16">
                  <c:v>281218</c:v>
                </c:pt>
                <c:pt idx="17">
                  <c:v>257119</c:v>
                </c:pt>
                <c:pt idx="18">
                  <c:v>276908</c:v>
                </c:pt>
                <c:pt idx="19">
                  <c:v>253167</c:v>
                </c:pt>
                <c:pt idx="20">
                  <c:v>269354</c:v>
                </c:pt>
                <c:pt idx="21" formatCode="#,##0">
                  <c:v>246000</c:v>
                </c:pt>
                <c:pt idx="22" formatCode="#,##0">
                  <c:v>254000</c:v>
                </c:pt>
              </c:numCache>
            </c:numRef>
          </c:val>
          <c:smooth val="0"/>
          <c:extLst>
            <c:ext xmlns:c16="http://schemas.microsoft.com/office/drawing/2014/chart" uri="{C3380CC4-5D6E-409C-BE32-E72D297353CC}">
              <c16:uniqueId val="{00000002-7982-4C91-9394-5EA5059CC9E6}"/>
            </c:ext>
          </c:extLst>
        </c:ser>
        <c:dLbls>
          <c:showLegendKey val="0"/>
          <c:showVal val="0"/>
          <c:showCatName val="0"/>
          <c:showSerName val="0"/>
          <c:showPercent val="0"/>
          <c:showBubbleSize val="0"/>
        </c:dLbls>
        <c:marker val="1"/>
        <c:smooth val="0"/>
        <c:axId val="683549432"/>
        <c:axId val="683555008"/>
        <c:extLst>
          <c:ext xmlns:c15="http://schemas.microsoft.com/office/drawing/2012/chart" uri="{02D57815-91ED-43cb-92C2-25804820EDAC}">
            <c15:filteredLineSeries>
              <c15:ser>
                <c:idx val="2"/>
                <c:order val="1"/>
                <c:tx>
                  <c:strRef>
                    <c:extLst>
                      <c:ext uri="{02D57815-91ED-43cb-92C2-25804820EDAC}">
                        <c15:formulaRef>
                          <c15:sqref>Sheet1!$C$1</c15:sqref>
                        </c15:formulaRef>
                      </c:ext>
                    </c:extLst>
                    <c:strCache>
                      <c:ptCount val="1"/>
                      <c:pt idx="0">
                        <c:v>Series 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c:ext uri="{02D57815-91ED-43cb-92C2-25804820EDAC}">
                        <c15:formulaRef>
                          <c15:sqref>Sheet1!$A$2:$A$24</c15:sqref>
                        </c15:formulaRef>
                      </c:ext>
                    </c:extLst>
                    <c:numCache>
                      <c:formatCode>m/d/yyyy</c:formatCode>
                      <c:ptCount val="23"/>
                      <c:pt idx="0">
                        <c:v>43862</c:v>
                      </c:pt>
                      <c:pt idx="1">
                        <c:v>43869</c:v>
                      </c:pt>
                      <c:pt idx="2">
                        <c:v>43876</c:v>
                      </c:pt>
                      <c:pt idx="3">
                        <c:v>43883</c:v>
                      </c:pt>
                      <c:pt idx="4">
                        <c:v>43890</c:v>
                      </c:pt>
                      <c:pt idx="5">
                        <c:v>43897</c:v>
                      </c:pt>
                      <c:pt idx="6">
                        <c:v>43904</c:v>
                      </c:pt>
                      <c:pt idx="7">
                        <c:v>43911</c:v>
                      </c:pt>
                      <c:pt idx="8">
                        <c:v>43918</c:v>
                      </c:pt>
                      <c:pt idx="9">
                        <c:v>43925</c:v>
                      </c:pt>
                      <c:pt idx="10">
                        <c:v>43932</c:v>
                      </c:pt>
                      <c:pt idx="11">
                        <c:v>43939</c:v>
                      </c:pt>
                      <c:pt idx="12">
                        <c:v>43946</c:v>
                      </c:pt>
                      <c:pt idx="13">
                        <c:v>43953</c:v>
                      </c:pt>
                      <c:pt idx="14">
                        <c:v>43960</c:v>
                      </c:pt>
                      <c:pt idx="15">
                        <c:v>43967</c:v>
                      </c:pt>
                      <c:pt idx="16">
                        <c:v>43974</c:v>
                      </c:pt>
                      <c:pt idx="17">
                        <c:v>43981</c:v>
                      </c:pt>
                      <c:pt idx="18">
                        <c:v>43988</c:v>
                      </c:pt>
                      <c:pt idx="19">
                        <c:v>43995</c:v>
                      </c:pt>
                      <c:pt idx="20">
                        <c:v>44002</c:v>
                      </c:pt>
                      <c:pt idx="21" formatCode="d\-mmm">
                        <c:v>44009</c:v>
                      </c:pt>
                      <c:pt idx="22">
                        <c:v>44016</c:v>
                      </c:pt>
                    </c:numCache>
                  </c:numRef>
                </c:cat>
                <c:val>
                  <c:numRef>
                    <c:extLst>
                      <c:ext uri="{02D57815-91ED-43cb-92C2-25804820EDAC}">
                        <c15:formulaRef>
                          <c15:sqref>Sheet1!$C$2:$C$81</c15:sqref>
                        </c15:formulaRef>
                      </c:ext>
                    </c:extLst>
                    <c:numCache>
                      <c:formatCode>General</c:formatCode>
                      <c:ptCount val="53"/>
                      <c:pt idx="0">
                        <c:v>2.4</c:v>
                      </c:pt>
                      <c:pt idx="1">
                        <c:v>4.4000000000000004</c:v>
                      </c:pt>
                      <c:pt idx="2">
                        <c:v>1</c:v>
                      </c:pt>
                      <c:pt idx="3">
                        <c:v>2.8</c:v>
                      </c:pt>
                    </c:numCache>
                  </c:numRef>
                </c:val>
                <c:smooth val="0"/>
                <c:extLst>
                  <c:ext xmlns:c16="http://schemas.microsoft.com/office/drawing/2014/chart" uri="{C3380CC4-5D6E-409C-BE32-E72D297353CC}">
                    <c16:uniqueId val="{00000003-7982-4C91-9394-5EA5059CC9E6}"/>
                  </c:ext>
                </c:extLst>
              </c15:ser>
            </c15:filteredLineSeries>
            <c15:filteredLineSeries>
              <c15:ser>
                <c:idx val="3"/>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Sheet1!$A$2:$A$24</c15:sqref>
                        </c15:formulaRef>
                      </c:ext>
                    </c:extLst>
                    <c:numCache>
                      <c:formatCode>m/d/yyyy</c:formatCode>
                      <c:ptCount val="23"/>
                      <c:pt idx="0">
                        <c:v>43862</c:v>
                      </c:pt>
                      <c:pt idx="1">
                        <c:v>43869</c:v>
                      </c:pt>
                      <c:pt idx="2">
                        <c:v>43876</c:v>
                      </c:pt>
                      <c:pt idx="3">
                        <c:v>43883</c:v>
                      </c:pt>
                      <c:pt idx="4">
                        <c:v>43890</c:v>
                      </c:pt>
                      <c:pt idx="5">
                        <c:v>43897</c:v>
                      </c:pt>
                      <c:pt idx="6">
                        <c:v>43904</c:v>
                      </c:pt>
                      <c:pt idx="7">
                        <c:v>43911</c:v>
                      </c:pt>
                      <c:pt idx="8">
                        <c:v>43918</c:v>
                      </c:pt>
                      <c:pt idx="9">
                        <c:v>43925</c:v>
                      </c:pt>
                      <c:pt idx="10">
                        <c:v>43932</c:v>
                      </c:pt>
                      <c:pt idx="11">
                        <c:v>43939</c:v>
                      </c:pt>
                      <c:pt idx="12">
                        <c:v>43946</c:v>
                      </c:pt>
                      <c:pt idx="13">
                        <c:v>43953</c:v>
                      </c:pt>
                      <c:pt idx="14">
                        <c:v>43960</c:v>
                      </c:pt>
                      <c:pt idx="15">
                        <c:v>43967</c:v>
                      </c:pt>
                      <c:pt idx="16">
                        <c:v>43974</c:v>
                      </c:pt>
                      <c:pt idx="17">
                        <c:v>43981</c:v>
                      </c:pt>
                      <c:pt idx="18">
                        <c:v>43988</c:v>
                      </c:pt>
                      <c:pt idx="19">
                        <c:v>43995</c:v>
                      </c:pt>
                      <c:pt idx="20">
                        <c:v>44002</c:v>
                      </c:pt>
                      <c:pt idx="21" formatCode="d\-mmm">
                        <c:v>44009</c:v>
                      </c:pt>
                      <c:pt idx="22">
                        <c:v>44016</c:v>
                      </c:pt>
                    </c:numCache>
                  </c:numRef>
                </c:cat>
                <c:val>
                  <c:numRef>
                    <c:extLst xmlns:c15="http://schemas.microsoft.com/office/drawing/2012/chart">
                      <c:ext xmlns:c15="http://schemas.microsoft.com/office/drawing/2012/chart" uri="{02D57815-91ED-43cb-92C2-25804820EDAC}">
                        <c15:formulaRef>
                          <c15:sqref>Sheet1!$D$2:$D$81</c15:sqref>
                        </c15:formulaRef>
                      </c:ext>
                    </c:extLst>
                    <c:numCache>
                      <c:formatCode>General</c:formatCode>
                      <c:ptCount val="53"/>
                      <c:pt idx="0">
                        <c:v>2</c:v>
                      </c:pt>
                      <c:pt idx="1">
                        <c:v>1</c:v>
                      </c:pt>
                      <c:pt idx="2">
                        <c:v>3</c:v>
                      </c:pt>
                      <c:pt idx="3">
                        <c:v>5</c:v>
                      </c:pt>
                    </c:numCache>
                  </c:numRef>
                </c:val>
                <c:smooth val="0"/>
                <c:extLst xmlns:c15="http://schemas.microsoft.com/office/drawing/2012/chart">
                  <c:ext xmlns:c16="http://schemas.microsoft.com/office/drawing/2014/chart" uri="{C3380CC4-5D6E-409C-BE32-E72D297353CC}">
                    <c16:uniqueId val="{00000004-7982-4C91-9394-5EA5059CC9E6}"/>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Series 4</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Sheet1!$A$2:$A$24</c15:sqref>
                        </c15:formulaRef>
                      </c:ext>
                    </c:extLst>
                    <c:numCache>
                      <c:formatCode>m/d/yyyy</c:formatCode>
                      <c:ptCount val="23"/>
                      <c:pt idx="0">
                        <c:v>43862</c:v>
                      </c:pt>
                      <c:pt idx="1">
                        <c:v>43869</c:v>
                      </c:pt>
                      <c:pt idx="2">
                        <c:v>43876</c:v>
                      </c:pt>
                      <c:pt idx="3">
                        <c:v>43883</c:v>
                      </c:pt>
                      <c:pt idx="4">
                        <c:v>43890</c:v>
                      </c:pt>
                      <c:pt idx="5">
                        <c:v>43897</c:v>
                      </c:pt>
                      <c:pt idx="6">
                        <c:v>43904</c:v>
                      </c:pt>
                      <c:pt idx="7">
                        <c:v>43911</c:v>
                      </c:pt>
                      <c:pt idx="8">
                        <c:v>43918</c:v>
                      </c:pt>
                      <c:pt idx="9">
                        <c:v>43925</c:v>
                      </c:pt>
                      <c:pt idx="10">
                        <c:v>43932</c:v>
                      </c:pt>
                      <c:pt idx="11">
                        <c:v>43939</c:v>
                      </c:pt>
                      <c:pt idx="12">
                        <c:v>43946</c:v>
                      </c:pt>
                      <c:pt idx="13">
                        <c:v>43953</c:v>
                      </c:pt>
                      <c:pt idx="14">
                        <c:v>43960</c:v>
                      </c:pt>
                      <c:pt idx="15">
                        <c:v>43967</c:v>
                      </c:pt>
                      <c:pt idx="16">
                        <c:v>43974</c:v>
                      </c:pt>
                      <c:pt idx="17">
                        <c:v>43981</c:v>
                      </c:pt>
                      <c:pt idx="18">
                        <c:v>43988</c:v>
                      </c:pt>
                      <c:pt idx="19">
                        <c:v>43995</c:v>
                      </c:pt>
                      <c:pt idx="20">
                        <c:v>44002</c:v>
                      </c:pt>
                      <c:pt idx="21" formatCode="d\-mmm">
                        <c:v>44009</c:v>
                      </c:pt>
                      <c:pt idx="22">
                        <c:v>44016</c:v>
                      </c:pt>
                    </c:numCache>
                  </c:numRef>
                </c:cat>
                <c:val>
                  <c:numRef>
                    <c:extLst xmlns:c15="http://schemas.microsoft.com/office/drawing/2012/chart">
                      <c:ext xmlns:c15="http://schemas.microsoft.com/office/drawing/2012/chart" uri="{02D57815-91ED-43cb-92C2-25804820EDAC}">
                        <c15:formulaRef>
                          <c15:sqref>Sheet1!$E$2:$E$81</c15:sqref>
                        </c15:formulaRef>
                      </c:ext>
                    </c:extLst>
                    <c:numCache>
                      <c:formatCode>General</c:formatCode>
                      <c:ptCount val="53"/>
                      <c:pt idx="0">
                        <c:v>5</c:v>
                      </c:pt>
                      <c:pt idx="1">
                        <c:v>3</c:v>
                      </c:pt>
                      <c:pt idx="2">
                        <c:v>4</c:v>
                      </c:pt>
                    </c:numCache>
                  </c:numRef>
                </c:val>
                <c:smooth val="0"/>
                <c:extLst xmlns:c15="http://schemas.microsoft.com/office/drawing/2012/chart">
                  <c:ext xmlns:c16="http://schemas.microsoft.com/office/drawing/2014/chart" uri="{C3380CC4-5D6E-409C-BE32-E72D297353CC}">
                    <c16:uniqueId val="{00000005-7982-4C91-9394-5EA5059CC9E6}"/>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Series 5</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extLst xmlns:c15="http://schemas.microsoft.com/office/drawing/2012/chart">
                      <c:ext xmlns:c15="http://schemas.microsoft.com/office/drawing/2012/chart" uri="{02D57815-91ED-43cb-92C2-25804820EDAC}">
                        <c15:formulaRef>
                          <c15:sqref>Sheet1!$A$2:$A$24</c15:sqref>
                        </c15:formulaRef>
                      </c:ext>
                    </c:extLst>
                    <c:numCache>
                      <c:formatCode>m/d/yyyy</c:formatCode>
                      <c:ptCount val="23"/>
                      <c:pt idx="0">
                        <c:v>43862</c:v>
                      </c:pt>
                      <c:pt idx="1">
                        <c:v>43869</c:v>
                      </c:pt>
                      <c:pt idx="2">
                        <c:v>43876</c:v>
                      </c:pt>
                      <c:pt idx="3">
                        <c:v>43883</c:v>
                      </c:pt>
                      <c:pt idx="4">
                        <c:v>43890</c:v>
                      </c:pt>
                      <c:pt idx="5">
                        <c:v>43897</c:v>
                      </c:pt>
                      <c:pt idx="6">
                        <c:v>43904</c:v>
                      </c:pt>
                      <c:pt idx="7">
                        <c:v>43911</c:v>
                      </c:pt>
                      <c:pt idx="8">
                        <c:v>43918</c:v>
                      </c:pt>
                      <c:pt idx="9">
                        <c:v>43925</c:v>
                      </c:pt>
                      <c:pt idx="10">
                        <c:v>43932</c:v>
                      </c:pt>
                      <c:pt idx="11">
                        <c:v>43939</c:v>
                      </c:pt>
                      <c:pt idx="12">
                        <c:v>43946</c:v>
                      </c:pt>
                      <c:pt idx="13">
                        <c:v>43953</c:v>
                      </c:pt>
                      <c:pt idx="14">
                        <c:v>43960</c:v>
                      </c:pt>
                      <c:pt idx="15">
                        <c:v>43967</c:v>
                      </c:pt>
                      <c:pt idx="16">
                        <c:v>43974</c:v>
                      </c:pt>
                      <c:pt idx="17">
                        <c:v>43981</c:v>
                      </c:pt>
                      <c:pt idx="18">
                        <c:v>43988</c:v>
                      </c:pt>
                      <c:pt idx="19">
                        <c:v>43995</c:v>
                      </c:pt>
                      <c:pt idx="20">
                        <c:v>44002</c:v>
                      </c:pt>
                      <c:pt idx="21" formatCode="d\-mmm">
                        <c:v>44009</c:v>
                      </c:pt>
                      <c:pt idx="22">
                        <c:v>44016</c:v>
                      </c:pt>
                    </c:numCache>
                  </c:numRef>
                </c:cat>
                <c:val>
                  <c:numRef>
                    <c:extLst xmlns:c15="http://schemas.microsoft.com/office/drawing/2012/chart">
                      <c:ext xmlns:c15="http://schemas.microsoft.com/office/drawing/2012/chart" uri="{02D57815-91ED-43cb-92C2-25804820EDAC}">
                        <c15:formulaRef>
                          <c15:sqref>Sheet1!$F$2:$F$81</c15:sqref>
                        </c15:formulaRef>
                      </c:ext>
                    </c:extLst>
                    <c:numCache>
                      <c:formatCode>General</c:formatCode>
                      <c:ptCount val="53"/>
                      <c:pt idx="0">
                        <c:v>3</c:v>
                      </c:pt>
                      <c:pt idx="1">
                        <c:v>4</c:v>
                      </c:pt>
                      <c:pt idx="2">
                        <c:v>2</c:v>
                      </c:pt>
                    </c:numCache>
                  </c:numRef>
                </c:val>
                <c:smooth val="0"/>
                <c:extLst xmlns:c15="http://schemas.microsoft.com/office/drawing/2012/chart">
                  <c:ext xmlns:c16="http://schemas.microsoft.com/office/drawing/2014/chart" uri="{C3380CC4-5D6E-409C-BE32-E72D297353CC}">
                    <c16:uniqueId val="{00000006-7982-4C91-9394-5EA5059CC9E6}"/>
                  </c:ext>
                </c:extLst>
              </c15:ser>
            </c15:filteredLineSeries>
            <c15:filteredLineSeries>
              <c15:ser>
                <c:idx val="6"/>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Series 6</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extLst xmlns:c15="http://schemas.microsoft.com/office/drawing/2012/chart">
                      <c:ext xmlns:c15="http://schemas.microsoft.com/office/drawing/2012/chart" uri="{02D57815-91ED-43cb-92C2-25804820EDAC}">
                        <c15:formulaRef>
                          <c15:sqref>Sheet1!$A$2:$A$24</c15:sqref>
                        </c15:formulaRef>
                      </c:ext>
                    </c:extLst>
                    <c:numCache>
                      <c:formatCode>m/d/yyyy</c:formatCode>
                      <c:ptCount val="23"/>
                      <c:pt idx="0">
                        <c:v>43862</c:v>
                      </c:pt>
                      <c:pt idx="1">
                        <c:v>43869</c:v>
                      </c:pt>
                      <c:pt idx="2">
                        <c:v>43876</c:v>
                      </c:pt>
                      <c:pt idx="3">
                        <c:v>43883</c:v>
                      </c:pt>
                      <c:pt idx="4">
                        <c:v>43890</c:v>
                      </c:pt>
                      <c:pt idx="5">
                        <c:v>43897</c:v>
                      </c:pt>
                      <c:pt idx="6">
                        <c:v>43904</c:v>
                      </c:pt>
                      <c:pt idx="7">
                        <c:v>43911</c:v>
                      </c:pt>
                      <c:pt idx="8">
                        <c:v>43918</c:v>
                      </c:pt>
                      <c:pt idx="9">
                        <c:v>43925</c:v>
                      </c:pt>
                      <c:pt idx="10">
                        <c:v>43932</c:v>
                      </c:pt>
                      <c:pt idx="11">
                        <c:v>43939</c:v>
                      </c:pt>
                      <c:pt idx="12">
                        <c:v>43946</c:v>
                      </c:pt>
                      <c:pt idx="13">
                        <c:v>43953</c:v>
                      </c:pt>
                      <c:pt idx="14">
                        <c:v>43960</c:v>
                      </c:pt>
                      <c:pt idx="15">
                        <c:v>43967</c:v>
                      </c:pt>
                      <c:pt idx="16">
                        <c:v>43974</c:v>
                      </c:pt>
                      <c:pt idx="17">
                        <c:v>43981</c:v>
                      </c:pt>
                      <c:pt idx="18">
                        <c:v>43988</c:v>
                      </c:pt>
                      <c:pt idx="19">
                        <c:v>43995</c:v>
                      </c:pt>
                      <c:pt idx="20">
                        <c:v>44002</c:v>
                      </c:pt>
                      <c:pt idx="21" formatCode="d\-mmm">
                        <c:v>44009</c:v>
                      </c:pt>
                      <c:pt idx="22">
                        <c:v>44016</c:v>
                      </c:pt>
                    </c:numCache>
                  </c:numRef>
                </c:cat>
                <c:val>
                  <c:numRef>
                    <c:extLst xmlns:c15="http://schemas.microsoft.com/office/drawing/2012/chart">
                      <c:ext xmlns:c15="http://schemas.microsoft.com/office/drawing/2012/chart" uri="{02D57815-91ED-43cb-92C2-25804820EDAC}">
                        <c15:formulaRef>
                          <c15:sqref>Sheet1!$G$2:$G$81</c15:sqref>
                        </c15:formulaRef>
                      </c:ext>
                    </c:extLst>
                    <c:numCache>
                      <c:formatCode>General</c:formatCode>
                      <c:ptCount val="53"/>
                      <c:pt idx="0">
                        <c:v>3</c:v>
                      </c:pt>
                      <c:pt idx="1">
                        <c:v>3</c:v>
                      </c:pt>
                      <c:pt idx="2">
                        <c:v>5</c:v>
                      </c:pt>
                    </c:numCache>
                  </c:numRef>
                </c:val>
                <c:smooth val="0"/>
                <c:extLst xmlns:c15="http://schemas.microsoft.com/office/drawing/2012/chart">
                  <c:ext xmlns:c16="http://schemas.microsoft.com/office/drawing/2014/chart" uri="{C3380CC4-5D6E-409C-BE32-E72D297353CC}">
                    <c16:uniqueId val="{00000007-7982-4C91-9394-5EA5059CC9E6}"/>
                  </c:ext>
                </c:extLst>
              </c15:ser>
            </c15:filteredLineSeries>
            <c15:filteredLineSeries>
              <c15:ser>
                <c:idx val="7"/>
                <c:order val="6"/>
                <c:tx>
                  <c:strRef>
                    <c:extLst xmlns:c15="http://schemas.microsoft.com/office/drawing/2012/chart">
                      <c:ext xmlns:c15="http://schemas.microsoft.com/office/drawing/2012/chart" uri="{02D57815-91ED-43cb-92C2-25804820EDAC}">
                        <c15:formulaRef>
                          <c15:sqref>Sheet1!$H$1</c15:sqref>
                        </c15:formulaRef>
                      </c:ext>
                    </c:extLst>
                    <c:strCache>
                      <c:ptCount val="1"/>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extLst xmlns:c15="http://schemas.microsoft.com/office/drawing/2012/chart">
                      <c:ext xmlns:c15="http://schemas.microsoft.com/office/drawing/2012/chart" uri="{02D57815-91ED-43cb-92C2-25804820EDAC}">
                        <c15:formulaRef>
                          <c15:sqref>Sheet1!$A$2:$A$24</c15:sqref>
                        </c15:formulaRef>
                      </c:ext>
                    </c:extLst>
                    <c:numCache>
                      <c:formatCode>m/d/yyyy</c:formatCode>
                      <c:ptCount val="23"/>
                      <c:pt idx="0">
                        <c:v>43862</c:v>
                      </c:pt>
                      <c:pt idx="1">
                        <c:v>43869</c:v>
                      </c:pt>
                      <c:pt idx="2">
                        <c:v>43876</c:v>
                      </c:pt>
                      <c:pt idx="3">
                        <c:v>43883</c:v>
                      </c:pt>
                      <c:pt idx="4">
                        <c:v>43890</c:v>
                      </c:pt>
                      <c:pt idx="5">
                        <c:v>43897</c:v>
                      </c:pt>
                      <c:pt idx="6">
                        <c:v>43904</c:v>
                      </c:pt>
                      <c:pt idx="7">
                        <c:v>43911</c:v>
                      </c:pt>
                      <c:pt idx="8">
                        <c:v>43918</c:v>
                      </c:pt>
                      <c:pt idx="9">
                        <c:v>43925</c:v>
                      </c:pt>
                      <c:pt idx="10">
                        <c:v>43932</c:v>
                      </c:pt>
                      <c:pt idx="11">
                        <c:v>43939</c:v>
                      </c:pt>
                      <c:pt idx="12">
                        <c:v>43946</c:v>
                      </c:pt>
                      <c:pt idx="13">
                        <c:v>43953</c:v>
                      </c:pt>
                      <c:pt idx="14">
                        <c:v>43960</c:v>
                      </c:pt>
                      <c:pt idx="15">
                        <c:v>43967</c:v>
                      </c:pt>
                      <c:pt idx="16">
                        <c:v>43974</c:v>
                      </c:pt>
                      <c:pt idx="17">
                        <c:v>43981</c:v>
                      </c:pt>
                      <c:pt idx="18">
                        <c:v>43988</c:v>
                      </c:pt>
                      <c:pt idx="19">
                        <c:v>43995</c:v>
                      </c:pt>
                      <c:pt idx="20">
                        <c:v>44002</c:v>
                      </c:pt>
                      <c:pt idx="21" formatCode="d\-mmm">
                        <c:v>44009</c:v>
                      </c:pt>
                      <c:pt idx="22">
                        <c:v>44016</c:v>
                      </c:pt>
                    </c:numCache>
                  </c:numRef>
                </c:cat>
                <c:val>
                  <c:numRef>
                    <c:extLst xmlns:c15="http://schemas.microsoft.com/office/drawing/2012/chart">
                      <c:ext xmlns:c15="http://schemas.microsoft.com/office/drawing/2012/chart" uri="{02D57815-91ED-43cb-92C2-25804820EDAC}">
                        <c15:formulaRef>
                          <c15:sqref>Sheet1!$H$2:$H$81</c15:sqref>
                        </c15:formulaRef>
                      </c:ext>
                    </c:extLst>
                    <c:numCache>
                      <c:formatCode>General</c:formatCode>
                      <c:ptCount val="53"/>
                    </c:numCache>
                  </c:numRef>
                </c:val>
                <c:smooth val="0"/>
                <c:extLst xmlns:c15="http://schemas.microsoft.com/office/drawing/2012/chart">
                  <c:ext xmlns:c16="http://schemas.microsoft.com/office/drawing/2014/chart" uri="{C3380CC4-5D6E-409C-BE32-E72D297353CC}">
                    <c16:uniqueId val="{00000008-7982-4C91-9394-5EA5059CC9E6}"/>
                  </c:ext>
                </c:extLst>
              </c15:ser>
            </c15:filteredLineSeries>
            <c15:filteredLineSeries>
              <c15:ser>
                <c:idx val="8"/>
                <c:order val="7"/>
                <c:tx>
                  <c:strRef>
                    <c:extLst xmlns:c15="http://schemas.microsoft.com/office/drawing/2012/chart">
                      <c:ext xmlns:c15="http://schemas.microsoft.com/office/drawing/2012/chart" uri="{02D57815-91ED-43cb-92C2-25804820EDAC}">
                        <c15:formulaRef>
                          <c15:sqref>Sheet1!$I$1</c15:sqref>
                        </c15:formulaRef>
                      </c:ext>
                    </c:extLst>
                    <c:strCache>
                      <c:ptCount val="1"/>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extLst xmlns:c15="http://schemas.microsoft.com/office/drawing/2012/chart">
                      <c:ext xmlns:c15="http://schemas.microsoft.com/office/drawing/2012/chart" uri="{02D57815-91ED-43cb-92C2-25804820EDAC}">
                        <c15:formulaRef>
                          <c15:sqref>Sheet1!$A$2:$A$24</c15:sqref>
                        </c15:formulaRef>
                      </c:ext>
                    </c:extLst>
                    <c:numCache>
                      <c:formatCode>m/d/yyyy</c:formatCode>
                      <c:ptCount val="23"/>
                      <c:pt idx="0">
                        <c:v>43862</c:v>
                      </c:pt>
                      <c:pt idx="1">
                        <c:v>43869</c:v>
                      </c:pt>
                      <c:pt idx="2">
                        <c:v>43876</c:v>
                      </c:pt>
                      <c:pt idx="3">
                        <c:v>43883</c:v>
                      </c:pt>
                      <c:pt idx="4">
                        <c:v>43890</c:v>
                      </c:pt>
                      <c:pt idx="5">
                        <c:v>43897</c:v>
                      </c:pt>
                      <c:pt idx="6">
                        <c:v>43904</c:v>
                      </c:pt>
                      <c:pt idx="7">
                        <c:v>43911</c:v>
                      </c:pt>
                      <c:pt idx="8">
                        <c:v>43918</c:v>
                      </c:pt>
                      <c:pt idx="9">
                        <c:v>43925</c:v>
                      </c:pt>
                      <c:pt idx="10">
                        <c:v>43932</c:v>
                      </c:pt>
                      <c:pt idx="11">
                        <c:v>43939</c:v>
                      </c:pt>
                      <c:pt idx="12">
                        <c:v>43946</c:v>
                      </c:pt>
                      <c:pt idx="13">
                        <c:v>43953</c:v>
                      </c:pt>
                      <c:pt idx="14">
                        <c:v>43960</c:v>
                      </c:pt>
                      <c:pt idx="15">
                        <c:v>43967</c:v>
                      </c:pt>
                      <c:pt idx="16">
                        <c:v>43974</c:v>
                      </c:pt>
                      <c:pt idx="17">
                        <c:v>43981</c:v>
                      </c:pt>
                      <c:pt idx="18">
                        <c:v>43988</c:v>
                      </c:pt>
                      <c:pt idx="19">
                        <c:v>43995</c:v>
                      </c:pt>
                      <c:pt idx="20">
                        <c:v>44002</c:v>
                      </c:pt>
                      <c:pt idx="21" formatCode="d\-mmm">
                        <c:v>44009</c:v>
                      </c:pt>
                      <c:pt idx="22">
                        <c:v>44016</c:v>
                      </c:pt>
                    </c:numCache>
                  </c:numRef>
                </c:cat>
                <c:val>
                  <c:numRef>
                    <c:extLst xmlns:c15="http://schemas.microsoft.com/office/drawing/2012/chart">
                      <c:ext xmlns:c15="http://schemas.microsoft.com/office/drawing/2012/chart" uri="{02D57815-91ED-43cb-92C2-25804820EDAC}">
                        <c15:formulaRef>
                          <c15:sqref>Sheet1!$I$2:$I$81</c15:sqref>
                        </c15:formulaRef>
                      </c:ext>
                    </c:extLst>
                    <c:numCache>
                      <c:formatCode>General</c:formatCode>
                      <c:ptCount val="53"/>
                    </c:numCache>
                  </c:numRef>
                </c:val>
                <c:smooth val="0"/>
                <c:extLst xmlns:c15="http://schemas.microsoft.com/office/drawing/2012/chart">
                  <c:ext xmlns:c16="http://schemas.microsoft.com/office/drawing/2014/chart" uri="{C3380CC4-5D6E-409C-BE32-E72D297353CC}">
                    <c16:uniqueId val="{00000009-7982-4C91-9394-5EA5059CC9E6}"/>
                  </c:ext>
                </c:extLst>
              </c15:ser>
            </c15:filteredLineSeries>
            <c15:filteredLineSeries>
              <c15:ser>
                <c:idx val="9"/>
                <c:order val="8"/>
                <c:tx>
                  <c:strRef>
                    <c:extLst xmlns:c15="http://schemas.microsoft.com/office/drawing/2012/chart">
                      <c:ext xmlns:c15="http://schemas.microsoft.com/office/drawing/2012/chart" uri="{02D57815-91ED-43cb-92C2-25804820EDAC}">
                        <c15:formulaRef>
                          <c15:sqref>Sheet1!$J$1</c15:sqref>
                        </c15:formulaRef>
                      </c:ext>
                    </c:extLst>
                    <c:strCache>
                      <c:ptCount val="1"/>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extLst xmlns:c15="http://schemas.microsoft.com/office/drawing/2012/chart">
                      <c:ext xmlns:c15="http://schemas.microsoft.com/office/drawing/2012/chart" uri="{02D57815-91ED-43cb-92C2-25804820EDAC}">
                        <c15:formulaRef>
                          <c15:sqref>Sheet1!$A$2:$A$24</c15:sqref>
                        </c15:formulaRef>
                      </c:ext>
                    </c:extLst>
                    <c:numCache>
                      <c:formatCode>m/d/yyyy</c:formatCode>
                      <c:ptCount val="23"/>
                      <c:pt idx="0">
                        <c:v>43862</c:v>
                      </c:pt>
                      <c:pt idx="1">
                        <c:v>43869</c:v>
                      </c:pt>
                      <c:pt idx="2">
                        <c:v>43876</c:v>
                      </c:pt>
                      <c:pt idx="3">
                        <c:v>43883</c:v>
                      </c:pt>
                      <c:pt idx="4">
                        <c:v>43890</c:v>
                      </c:pt>
                      <c:pt idx="5">
                        <c:v>43897</c:v>
                      </c:pt>
                      <c:pt idx="6">
                        <c:v>43904</c:v>
                      </c:pt>
                      <c:pt idx="7">
                        <c:v>43911</c:v>
                      </c:pt>
                      <c:pt idx="8">
                        <c:v>43918</c:v>
                      </c:pt>
                      <c:pt idx="9">
                        <c:v>43925</c:v>
                      </c:pt>
                      <c:pt idx="10">
                        <c:v>43932</c:v>
                      </c:pt>
                      <c:pt idx="11">
                        <c:v>43939</c:v>
                      </c:pt>
                      <c:pt idx="12">
                        <c:v>43946</c:v>
                      </c:pt>
                      <c:pt idx="13">
                        <c:v>43953</c:v>
                      </c:pt>
                      <c:pt idx="14">
                        <c:v>43960</c:v>
                      </c:pt>
                      <c:pt idx="15">
                        <c:v>43967</c:v>
                      </c:pt>
                      <c:pt idx="16">
                        <c:v>43974</c:v>
                      </c:pt>
                      <c:pt idx="17">
                        <c:v>43981</c:v>
                      </c:pt>
                      <c:pt idx="18">
                        <c:v>43988</c:v>
                      </c:pt>
                      <c:pt idx="19">
                        <c:v>43995</c:v>
                      </c:pt>
                      <c:pt idx="20">
                        <c:v>44002</c:v>
                      </c:pt>
                      <c:pt idx="21" formatCode="d\-mmm">
                        <c:v>44009</c:v>
                      </c:pt>
                      <c:pt idx="22">
                        <c:v>44016</c:v>
                      </c:pt>
                    </c:numCache>
                  </c:numRef>
                </c:cat>
                <c:val>
                  <c:numRef>
                    <c:extLst xmlns:c15="http://schemas.microsoft.com/office/drawing/2012/chart">
                      <c:ext xmlns:c15="http://schemas.microsoft.com/office/drawing/2012/chart" uri="{02D57815-91ED-43cb-92C2-25804820EDAC}">
                        <c15:formulaRef>
                          <c15:sqref>Sheet1!$J$2:$J$81</c15:sqref>
                        </c15:formulaRef>
                      </c:ext>
                    </c:extLst>
                    <c:numCache>
                      <c:formatCode>General</c:formatCode>
                      <c:ptCount val="53"/>
                    </c:numCache>
                  </c:numRef>
                </c:val>
                <c:smooth val="0"/>
                <c:extLst xmlns:c15="http://schemas.microsoft.com/office/drawing/2012/chart">
                  <c:ext xmlns:c16="http://schemas.microsoft.com/office/drawing/2014/chart" uri="{C3380CC4-5D6E-409C-BE32-E72D297353CC}">
                    <c16:uniqueId val="{0000000A-7982-4C91-9394-5EA5059CC9E6}"/>
                  </c:ext>
                </c:extLst>
              </c15:ser>
            </c15:filteredLineSeries>
            <c15:filteredLineSeries>
              <c15:ser>
                <c:idx val="10"/>
                <c:order val="9"/>
                <c:tx>
                  <c:strRef>
                    <c:extLst xmlns:c15="http://schemas.microsoft.com/office/drawing/2012/chart">
                      <c:ext xmlns:c15="http://schemas.microsoft.com/office/drawing/2012/chart" uri="{02D57815-91ED-43cb-92C2-25804820EDAC}">
                        <c15:formulaRef>
                          <c15:sqref>Sheet1!$K$1</c15:sqref>
                        </c15:formulaRef>
                      </c:ext>
                    </c:extLst>
                    <c:strCache>
                      <c:ptCount val="1"/>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extLst xmlns:c15="http://schemas.microsoft.com/office/drawing/2012/chart">
                      <c:ext xmlns:c15="http://schemas.microsoft.com/office/drawing/2012/chart" uri="{02D57815-91ED-43cb-92C2-25804820EDAC}">
                        <c15:formulaRef>
                          <c15:sqref>Sheet1!$A$2:$A$24</c15:sqref>
                        </c15:formulaRef>
                      </c:ext>
                    </c:extLst>
                    <c:numCache>
                      <c:formatCode>m/d/yyyy</c:formatCode>
                      <c:ptCount val="23"/>
                      <c:pt idx="0">
                        <c:v>43862</c:v>
                      </c:pt>
                      <c:pt idx="1">
                        <c:v>43869</c:v>
                      </c:pt>
                      <c:pt idx="2">
                        <c:v>43876</c:v>
                      </c:pt>
                      <c:pt idx="3">
                        <c:v>43883</c:v>
                      </c:pt>
                      <c:pt idx="4">
                        <c:v>43890</c:v>
                      </c:pt>
                      <c:pt idx="5">
                        <c:v>43897</c:v>
                      </c:pt>
                      <c:pt idx="6">
                        <c:v>43904</c:v>
                      </c:pt>
                      <c:pt idx="7">
                        <c:v>43911</c:v>
                      </c:pt>
                      <c:pt idx="8">
                        <c:v>43918</c:v>
                      </c:pt>
                      <c:pt idx="9">
                        <c:v>43925</c:v>
                      </c:pt>
                      <c:pt idx="10">
                        <c:v>43932</c:v>
                      </c:pt>
                      <c:pt idx="11">
                        <c:v>43939</c:v>
                      </c:pt>
                      <c:pt idx="12">
                        <c:v>43946</c:v>
                      </c:pt>
                      <c:pt idx="13">
                        <c:v>43953</c:v>
                      </c:pt>
                      <c:pt idx="14">
                        <c:v>43960</c:v>
                      </c:pt>
                      <c:pt idx="15">
                        <c:v>43967</c:v>
                      </c:pt>
                      <c:pt idx="16">
                        <c:v>43974</c:v>
                      </c:pt>
                      <c:pt idx="17">
                        <c:v>43981</c:v>
                      </c:pt>
                      <c:pt idx="18">
                        <c:v>43988</c:v>
                      </c:pt>
                      <c:pt idx="19">
                        <c:v>43995</c:v>
                      </c:pt>
                      <c:pt idx="20">
                        <c:v>44002</c:v>
                      </c:pt>
                      <c:pt idx="21" formatCode="d\-mmm">
                        <c:v>44009</c:v>
                      </c:pt>
                      <c:pt idx="22">
                        <c:v>44016</c:v>
                      </c:pt>
                    </c:numCache>
                  </c:numRef>
                </c:cat>
                <c:val>
                  <c:numRef>
                    <c:extLst xmlns:c15="http://schemas.microsoft.com/office/drawing/2012/chart">
                      <c:ext xmlns:c15="http://schemas.microsoft.com/office/drawing/2012/chart" uri="{02D57815-91ED-43cb-92C2-25804820EDAC}">
                        <c15:formulaRef>
                          <c15:sqref>Sheet1!$K$2:$K$81</c15:sqref>
                        </c15:formulaRef>
                      </c:ext>
                    </c:extLst>
                    <c:numCache>
                      <c:formatCode>General</c:formatCode>
                      <c:ptCount val="53"/>
                    </c:numCache>
                  </c:numRef>
                </c:val>
                <c:smooth val="0"/>
                <c:extLst xmlns:c15="http://schemas.microsoft.com/office/drawing/2012/chart">
                  <c:ext xmlns:c16="http://schemas.microsoft.com/office/drawing/2014/chart" uri="{C3380CC4-5D6E-409C-BE32-E72D297353CC}">
                    <c16:uniqueId val="{0000000B-7982-4C91-9394-5EA5059CC9E6}"/>
                  </c:ext>
                </c:extLst>
              </c15:ser>
            </c15:filteredLineSeries>
            <c15:filteredLineSeries>
              <c15:ser>
                <c:idx val="11"/>
                <c:order val="10"/>
                <c:tx>
                  <c:strRef>
                    <c:extLst xmlns:c15="http://schemas.microsoft.com/office/drawing/2012/chart">
                      <c:ext xmlns:c15="http://schemas.microsoft.com/office/drawing/2012/chart" uri="{02D57815-91ED-43cb-92C2-25804820EDAC}">
                        <c15:formulaRef>
                          <c15:sqref>Sheet1!$L$1</c15:sqref>
                        </c15:formulaRef>
                      </c:ext>
                    </c:extLst>
                    <c:strCache>
                      <c:ptCount val="1"/>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extLst xmlns:c15="http://schemas.microsoft.com/office/drawing/2012/chart">
                      <c:ext xmlns:c15="http://schemas.microsoft.com/office/drawing/2012/chart" uri="{02D57815-91ED-43cb-92C2-25804820EDAC}">
                        <c15:formulaRef>
                          <c15:sqref>Sheet1!$A$2:$A$24</c15:sqref>
                        </c15:formulaRef>
                      </c:ext>
                    </c:extLst>
                    <c:numCache>
                      <c:formatCode>m/d/yyyy</c:formatCode>
                      <c:ptCount val="23"/>
                      <c:pt idx="0">
                        <c:v>43862</c:v>
                      </c:pt>
                      <c:pt idx="1">
                        <c:v>43869</c:v>
                      </c:pt>
                      <c:pt idx="2">
                        <c:v>43876</c:v>
                      </c:pt>
                      <c:pt idx="3">
                        <c:v>43883</c:v>
                      </c:pt>
                      <c:pt idx="4">
                        <c:v>43890</c:v>
                      </c:pt>
                      <c:pt idx="5">
                        <c:v>43897</c:v>
                      </c:pt>
                      <c:pt idx="6">
                        <c:v>43904</c:v>
                      </c:pt>
                      <c:pt idx="7">
                        <c:v>43911</c:v>
                      </c:pt>
                      <c:pt idx="8">
                        <c:v>43918</c:v>
                      </c:pt>
                      <c:pt idx="9">
                        <c:v>43925</c:v>
                      </c:pt>
                      <c:pt idx="10">
                        <c:v>43932</c:v>
                      </c:pt>
                      <c:pt idx="11">
                        <c:v>43939</c:v>
                      </c:pt>
                      <c:pt idx="12">
                        <c:v>43946</c:v>
                      </c:pt>
                      <c:pt idx="13">
                        <c:v>43953</c:v>
                      </c:pt>
                      <c:pt idx="14">
                        <c:v>43960</c:v>
                      </c:pt>
                      <c:pt idx="15">
                        <c:v>43967</c:v>
                      </c:pt>
                      <c:pt idx="16">
                        <c:v>43974</c:v>
                      </c:pt>
                      <c:pt idx="17">
                        <c:v>43981</c:v>
                      </c:pt>
                      <c:pt idx="18">
                        <c:v>43988</c:v>
                      </c:pt>
                      <c:pt idx="19">
                        <c:v>43995</c:v>
                      </c:pt>
                      <c:pt idx="20">
                        <c:v>44002</c:v>
                      </c:pt>
                      <c:pt idx="21" formatCode="d\-mmm">
                        <c:v>44009</c:v>
                      </c:pt>
                      <c:pt idx="22">
                        <c:v>44016</c:v>
                      </c:pt>
                    </c:numCache>
                  </c:numRef>
                </c:cat>
                <c:val>
                  <c:numRef>
                    <c:extLst xmlns:c15="http://schemas.microsoft.com/office/drawing/2012/chart">
                      <c:ext xmlns:c15="http://schemas.microsoft.com/office/drawing/2012/chart" uri="{02D57815-91ED-43cb-92C2-25804820EDAC}">
                        <c15:formulaRef>
                          <c15:sqref>Sheet1!$L$2:$L$81</c15:sqref>
                        </c15:formulaRef>
                      </c:ext>
                    </c:extLst>
                    <c:numCache>
                      <c:formatCode>General</c:formatCode>
                      <c:ptCount val="53"/>
                    </c:numCache>
                  </c:numRef>
                </c:val>
                <c:smooth val="0"/>
                <c:extLst xmlns:c15="http://schemas.microsoft.com/office/drawing/2012/chart">
                  <c:ext xmlns:c16="http://schemas.microsoft.com/office/drawing/2014/chart" uri="{C3380CC4-5D6E-409C-BE32-E72D297353CC}">
                    <c16:uniqueId val="{0000000C-7982-4C91-9394-5EA5059CC9E6}"/>
                  </c:ext>
                </c:extLst>
              </c15:ser>
            </c15:filteredLineSeries>
            <c15:filteredLineSeries>
              <c15:ser>
                <c:idx val="12"/>
                <c:order val="11"/>
                <c:tx>
                  <c:strRef>
                    <c:extLst xmlns:c15="http://schemas.microsoft.com/office/drawing/2012/chart">
                      <c:ext xmlns:c15="http://schemas.microsoft.com/office/drawing/2012/chart" uri="{02D57815-91ED-43cb-92C2-25804820EDAC}">
                        <c15:formulaRef>
                          <c15:sqref>Sheet1!$M$1</c15:sqref>
                        </c15:formulaRef>
                      </c:ext>
                    </c:extLst>
                    <c:strCache>
                      <c:ptCount val="1"/>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numRef>
                    <c:extLst xmlns:c15="http://schemas.microsoft.com/office/drawing/2012/chart">
                      <c:ext xmlns:c15="http://schemas.microsoft.com/office/drawing/2012/chart" uri="{02D57815-91ED-43cb-92C2-25804820EDAC}">
                        <c15:formulaRef>
                          <c15:sqref>Sheet1!$A$2:$A$24</c15:sqref>
                        </c15:formulaRef>
                      </c:ext>
                    </c:extLst>
                    <c:numCache>
                      <c:formatCode>m/d/yyyy</c:formatCode>
                      <c:ptCount val="23"/>
                      <c:pt idx="0">
                        <c:v>43862</c:v>
                      </c:pt>
                      <c:pt idx="1">
                        <c:v>43869</c:v>
                      </c:pt>
                      <c:pt idx="2">
                        <c:v>43876</c:v>
                      </c:pt>
                      <c:pt idx="3">
                        <c:v>43883</c:v>
                      </c:pt>
                      <c:pt idx="4">
                        <c:v>43890</c:v>
                      </c:pt>
                      <c:pt idx="5">
                        <c:v>43897</c:v>
                      </c:pt>
                      <c:pt idx="6">
                        <c:v>43904</c:v>
                      </c:pt>
                      <c:pt idx="7">
                        <c:v>43911</c:v>
                      </c:pt>
                      <c:pt idx="8">
                        <c:v>43918</c:v>
                      </c:pt>
                      <c:pt idx="9">
                        <c:v>43925</c:v>
                      </c:pt>
                      <c:pt idx="10">
                        <c:v>43932</c:v>
                      </c:pt>
                      <c:pt idx="11">
                        <c:v>43939</c:v>
                      </c:pt>
                      <c:pt idx="12">
                        <c:v>43946</c:v>
                      </c:pt>
                      <c:pt idx="13">
                        <c:v>43953</c:v>
                      </c:pt>
                      <c:pt idx="14">
                        <c:v>43960</c:v>
                      </c:pt>
                      <c:pt idx="15">
                        <c:v>43967</c:v>
                      </c:pt>
                      <c:pt idx="16">
                        <c:v>43974</c:v>
                      </c:pt>
                      <c:pt idx="17">
                        <c:v>43981</c:v>
                      </c:pt>
                      <c:pt idx="18">
                        <c:v>43988</c:v>
                      </c:pt>
                      <c:pt idx="19">
                        <c:v>43995</c:v>
                      </c:pt>
                      <c:pt idx="20">
                        <c:v>44002</c:v>
                      </c:pt>
                      <c:pt idx="21" formatCode="d\-mmm">
                        <c:v>44009</c:v>
                      </c:pt>
                      <c:pt idx="22">
                        <c:v>44016</c:v>
                      </c:pt>
                    </c:numCache>
                  </c:numRef>
                </c:cat>
                <c:val>
                  <c:numRef>
                    <c:extLst xmlns:c15="http://schemas.microsoft.com/office/drawing/2012/chart">
                      <c:ext xmlns:c15="http://schemas.microsoft.com/office/drawing/2012/chart" uri="{02D57815-91ED-43cb-92C2-25804820EDAC}">
                        <c15:formulaRef>
                          <c15:sqref>Sheet1!$M$2:$M$81</c15:sqref>
                        </c15:formulaRef>
                      </c:ext>
                    </c:extLst>
                    <c:numCache>
                      <c:formatCode>General</c:formatCode>
                      <c:ptCount val="53"/>
                    </c:numCache>
                  </c:numRef>
                </c:val>
                <c:smooth val="0"/>
                <c:extLst xmlns:c15="http://schemas.microsoft.com/office/drawing/2012/chart">
                  <c:ext xmlns:c16="http://schemas.microsoft.com/office/drawing/2014/chart" uri="{C3380CC4-5D6E-409C-BE32-E72D297353CC}">
                    <c16:uniqueId val="{0000000D-7982-4C91-9394-5EA5059CC9E6}"/>
                  </c:ext>
                </c:extLst>
              </c15:ser>
            </c15:filteredLineSeries>
            <c15:filteredLineSeries>
              <c15:ser>
                <c:idx val="13"/>
                <c:order val="12"/>
                <c:tx>
                  <c:strRef>
                    <c:extLst xmlns:c15="http://schemas.microsoft.com/office/drawing/2012/chart">
                      <c:ext xmlns:c15="http://schemas.microsoft.com/office/drawing/2012/chart" uri="{02D57815-91ED-43cb-92C2-25804820EDAC}">
                        <c15:formulaRef>
                          <c15:sqref>Sheet1!$N$1</c15:sqref>
                        </c15:formulaRef>
                      </c:ext>
                    </c:extLst>
                    <c:strCache>
                      <c:ptCount val="1"/>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numRef>
                    <c:extLst xmlns:c15="http://schemas.microsoft.com/office/drawing/2012/chart">
                      <c:ext xmlns:c15="http://schemas.microsoft.com/office/drawing/2012/chart" uri="{02D57815-91ED-43cb-92C2-25804820EDAC}">
                        <c15:formulaRef>
                          <c15:sqref>Sheet1!$A$2:$A$24</c15:sqref>
                        </c15:formulaRef>
                      </c:ext>
                    </c:extLst>
                    <c:numCache>
                      <c:formatCode>m/d/yyyy</c:formatCode>
                      <c:ptCount val="23"/>
                      <c:pt idx="0">
                        <c:v>43862</c:v>
                      </c:pt>
                      <c:pt idx="1">
                        <c:v>43869</c:v>
                      </c:pt>
                      <c:pt idx="2">
                        <c:v>43876</c:v>
                      </c:pt>
                      <c:pt idx="3">
                        <c:v>43883</c:v>
                      </c:pt>
                      <c:pt idx="4">
                        <c:v>43890</c:v>
                      </c:pt>
                      <c:pt idx="5">
                        <c:v>43897</c:v>
                      </c:pt>
                      <c:pt idx="6">
                        <c:v>43904</c:v>
                      </c:pt>
                      <c:pt idx="7">
                        <c:v>43911</c:v>
                      </c:pt>
                      <c:pt idx="8">
                        <c:v>43918</c:v>
                      </c:pt>
                      <c:pt idx="9">
                        <c:v>43925</c:v>
                      </c:pt>
                      <c:pt idx="10">
                        <c:v>43932</c:v>
                      </c:pt>
                      <c:pt idx="11">
                        <c:v>43939</c:v>
                      </c:pt>
                      <c:pt idx="12">
                        <c:v>43946</c:v>
                      </c:pt>
                      <c:pt idx="13">
                        <c:v>43953</c:v>
                      </c:pt>
                      <c:pt idx="14">
                        <c:v>43960</c:v>
                      </c:pt>
                      <c:pt idx="15">
                        <c:v>43967</c:v>
                      </c:pt>
                      <c:pt idx="16">
                        <c:v>43974</c:v>
                      </c:pt>
                      <c:pt idx="17">
                        <c:v>43981</c:v>
                      </c:pt>
                      <c:pt idx="18">
                        <c:v>43988</c:v>
                      </c:pt>
                      <c:pt idx="19">
                        <c:v>43995</c:v>
                      </c:pt>
                      <c:pt idx="20">
                        <c:v>44002</c:v>
                      </c:pt>
                      <c:pt idx="21" formatCode="d\-mmm">
                        <c:v>44009</c:v>
                      </c:pt>
                      <c:pt idx="22">
                        <c:v>44016</c:v>
                      </c:pt>
                    </c:numCache>
                  </c:numRef>
                </c:cat>
                <c:val>
                  <c:numRef>
                    <c:extLst xmlns:c15="http://schemas.microsoft.com/office/drawing/2012/chart">
                      <c:ext xmlns:c15="http://schemas.microsoft.com/office/drawing/2012/chart" uri="{02D57815-91ED-43cb-92C2-25804820EDAC}">
                        <c15:formulaRef>
                          <c15:sqref>Sheet1!$N$2:$N$81</c15:sqref>
                        </c15:formulaRef>
                      </c:ext>
                    </c:extLst>
                    <c:numCache>
                      <c:formatCode>General</c:formatCode>
                      <c:ptCount val="53"/>
                    </c:numCache>
                  </c:numRef>
                </c:val>
                <c:smooth val="0"/>
                <c:extLst xmlns:c15="http://schemas.microsoft.com/office/drawing/2012/chart">
                  <c:ext xmlns:c16="http://schemas.microsoft.com/office/drawing/2014/chart" uri="{C3380CC4-5D6E-409C-BE32-E72D297353CC}">
                    <c16:uniqueId val="{0000000E-7982-4C91-9394-5EA5059CC9E6}"/>
                  </c:ext>
                </c:extLst>
              </c15:ser>
            </c15:filteredLineSeries>
            <c15:filteredLineSeries>
              <c15:ser>
                <c:idx val="14"/>
                <c:order val="13"/>
                <c:tx>
                  <c:strRef>
                    <c:extLst xmlns:c15="http://schemas.microsoft.com/office/drawing/2012/chart">
                      <c:ext xmlns:c15="http://schemas.microsoft.com/office/drawing/2012/chart" uri="{02D57815-91ED-43cb-92C2-25804820EDAC}">
                        <c15:formulaRef>
                          <c15:sqref>Sheet1!$O$1</c15:sqref>
                        </c15:formulaRef>
                      </c:ext>
                    </c:extLst>
                    <c:strCache>
                      <c:ptCount val="1"/>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numRef>
                    <c:extLst xmlns:c15="http://schemas.microsoft.com/office/drawing/2012/chart">
                      <c:ext xmlns:c15="http://schemas.microsoft.com/office/drawing/2012/chart" uri="{02D57815-91ED-43cb-92C2-25804820EDAC}">
                        <c15:formulaRef>
                          <c15:sqref>Sheet1!$A$2:$A$24</c15:sqref>
                        </c15:formulaRef>
                      </c:ext>
                    </c:extLst>
                    <c:numCache>
                      <c:formatCode>m/d/yyyy</c:formatCode>
                      <c:ptCount val="23"/>
                      <c:pt idx="0">
                        <c:v>43862</c:v>
                      </c:pt>
                      <c:pt idx="1">
                        <c:v>43869</c:v>
                      </c:pt>
                      <c:pt idx="2">
                        <c:v>43876</c:v>
                      </c:pt>
                      <c:pt idx="3">
                        <c:v>43883</c:v>
                      </c:pt>
                      <c:pt idx="4">
                        <c:v>43890</c:v>
                      </c:pt>
                      <c:pt idx="5">
                        <c:v>43897</c:v>
                      </c:pt>
                      <c:pt idx="6">
                        <c:v>43904</c:v>
                      </c:pt>
                      <c:pt idx="7">
                        <c:v>43911</c:v>
                      </c:pt>
                      <c:pt idx="8">
                        <c:v>43918</c:v>
                      </c:pt>
                      <c:pt idx="9">
                        <c:v>43925</c:v>
                      </c:pt>
                      <c:pt idx="10">
                        <c:v>43932</c:v>
                      </c:pt>
                      <c:pt idx="11">
                        <c:v>43939</c:v>
                      </c:pt>
                      <c:pt idx="12">
                        <c:v>43946</c:v>
                      </c:pt>
                      <c:pt idx="13">
                        <c:v>43953</c:v>
                      </c:pt>
                      <c:pt idx="14">
                        <c:v>43960</c:v>
                      </c:pt>
                      <c:pt idx="15">
                        <c:v>43967</c:v>
                      </c:pt>
                      <c:pt idx="16">
                        <c:v>43974</c:v>
                      </c:pt>
                      <c:pt idx="17">
                        <c:v>43981</c:v>
                      </c:pt>
                      <c:pt idx="18">
                        <c:v>43988</c:v>
                      </c:pt>
                      <c:pt idx="19">
                        <c:v>43995</c:v>
                      </c:pt>
                      <c:pt idx="20">
                        <c:v>44002</c:v>
                      </c:pt>
                      <c:pt idx="21" formatCode="d\-mmm">
                        <c:v>44009</c:v>
                      </c:pt>
                      <c:pt idx="22">
                        <c:v>44016</c:v>
                      </c:pt>
                    </c:numCache>
                  </c:numRef>
                </c:cat>
                <c:val>
                  <c:numRef>
                    <c:extLst xmlns:c15="http://schemas.microsoft.com/office/drawing/2012/chart">
                      <c:ext xmlns:c15="http://schemas.microsoft.com/office/drawing/2012/chart" uri="{02D57815-91ED-43cb-92C2-25804820EDAC}">
                        <c15:formulaRef>
                          <c15:sqref>Sheet1!$O$2:$O$81</c15:sqref>
                        </c15:formulaRef>
                      </c:ext>
                    </c:extLst>
                    <c:numCache>
                      <c:formatCode>General</c:formatCode>
                      <c:ptCount val="53"/>
                    </c:numCache>
                  </c:numRef>
                </c:val>
                <c:smooth val="0"/>
                <c:extLst xmlns:c15="http://schemas.microsoft.com/office/drawing/2012/chart">
                  <c:ext xmlns:c16="http://schemas.microsoft.com/office/drawing/2014/chart" uri="{C3380CC4-5D6E-409C-BE32-E72D297353CC}">
                    <c16:uniqueId val="{0000000F-7982-4C91-9394-5EA5059CC9E6}"/>
                  </c:ext>
                </c:extLst>
              </c15:ser>
            </c15:filteredLineSeries>
            <c15:filteredLineSeries>
              <c15:ser>
                <c:idx val="15"/>
                <c:order val="14"/>
                <c:tx>
                  <c:strRef>
                    <c:extLst xmlns:c15="http://schemas.microsoft.com/office/drawing/2012/chart">
                      <c:ext xmlns:c15="http://schemas.microsoft.com/office/drawing/2012/chart" uri="{02D57815-91ED-43cb-92C2-25804820EDAC}">
                        <c15:formulaRef>
                          <c15:sqref>Sheet1!$P$1</c15:sqref>
                        </c15:formulaRef>
                      </c:ext>
                    </c:extLst>
                    <c:strCache>
                      <c:ptCount val="1"/>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numRef>
                    <c:extLst xmlns:c15="http://schemas.microsoft.com/office/drawing/2012/chart">
                      <c:ext xmlns:c15="http://schemas.microsoft.com/office/drawing/2012/chart" uri="{02D57815-91ED-43cb-92C2-25804820EDAC}">
                        <c15:formulaRef>
                          <c15:sqref>Sheet1!$A$2:$A$24</c15:sqref>
                        </c15:formulaRef>
                      </c:ext>
                    </c:extLst>
                    <c:numCache>
                      <c:formatCode>m/d/yyyy</c:formatCode>
                      <c:ptCount val="23"/>
                      <c:pt idx="0">
                        <c:v>43862</c:v>
                      </c:pt>
                      <c:pt idx="1">
                        <c:v>43869</c:v>
                      </c:pt>
                      <c:pt idx="2">
                        <c:v>43876</c:v>
                      </c:pt>
                      <c:pt idx="3">
                        <c:v>43883</c:v>
                      </c:pt>
                      <c:pt idx="4">
                        <c:v>43890</c:v>
                      </c:pt>
                      <c:pt idx="5">
                        <c:v>43897</c:v>
                      </c:pt>
                      <c:pt idx="6">
                        <c:v>43904</c:v>
                      </c:pt>
                      <c:pt idx="7">
                        <c:v>43911</c:v>
                      </c:pt>
                      <c:pt idx="8">
                        <c:v>43918</c:v>
                      </c:pt>
                      <c:pt idx="9">
                        <c:v>43925</c:v>
                      </c:pt>
                      <c:pt idx="10">
                        <c:v>43932</c:v>
                      </c:pt>
                      <c:pt idx="11">
                        <c:v>43939</c:v>
                      </c:pt>
                      <c:pt idx="12">
                        <c:v>43946</c:v>
                      </c:pt>
                      <c:pt idx="13">
                        <c:v>43953</c:v>
                      </c:pt>
                      <c:pt idx="14">
                        <c:v>43960</c:v>
                      </c:pt>
                      <c:pt idx="15">
                        <c:v>43967</c:v>
                      </c:pt>
                      <c:pt idx="16">
                        <c:v>43974</c:v>
                      </c:pt>
                      <c:pt idx="17">
                        <c:v>43981</c:v>
                      </c:pt>
                      <c:pt idx="18">
                        <c:v>43988</c:v>
                      </c:pt>
                      <c:pt idx="19">
                        <c:v>43995</c:v>
                      </c:pt>
                      <c:pt idx="20">
                        <c:v>44002</c:v>
                      </c:pt>
                      <c:pt idx="21" formatCode="d\-mmm">
                        <c:v>44009</c:v>
                      </c:pt>
                      <c:pt idx="22">
                        <c:v>44016</c:v>
                      </c:pt>
                    </c:numCache>
                  </c:numRef>
                </c:cat>
                <c:val>
                  <c:numRef>
                    <c:extLst xmlns:c15="http://schemas.microsoft.com/office/drawing/2012/chart">
                      <c:ext xmlns:c15="http://schemas.microsoft.com/office/drawing/2012/chart" uri="{02D57815-91ED-43cb-92C2-25804820EDAC}">
                        <c15:formulaRef>
                          <c15:sqref>Sheet1!$P$2:$P$81</c15:sqref>
                        </c15:formulaRef>
                      </c:ext>
                    </c:extLst>
                    <c:numCache>
                      <c:formatCode>General</c:formatCode>
                      <c:ptCount val="53"/>
                    </c:numCache>
                  </c:numRef>
                </c:val>
                <c:smooth val="0"/>
                <c:extLst xmlns:c15="http://schemas.microsoft.com/office/drawing/2012/chart">
                  <c:ext xmlns:c16="http://schemas.microsoft.com/office/drawing/2014/chart" uri="{C3380CC4-5D6E-409C-BE32-E72D297353CC}">
                    <c16:uniqueId val="{00000010-7982-4C91-9394-5EA5059CC9E6}"/>
                  </c:ext>
                </c:extLst>
              </c15:ser>
            </c15:filteredLineSeries>
            <c15:filteredLineSeries>
              <c15:ser>
                <c:idx val="16"/>
                <c:order val="15"/>
                <c:tx>
                  <c:strRef>
                    <c:extLst xmlns:c15="http://schemas.microsoft.com/office/drawing/2012/chart">
                      <c:ext xmlns:c15="http://schemas.microsoft.com/office/drawing/2012/chart" uri="{02D57815-91ED-43cb-92C2-25804820EDAC}">
                        <c15:formulaRef>
                          <c15:sqref>Sheet1!$Q$1</c15:sqref>
                        </c15:formulaRef>
                      </c:ext>
                    </c:extLst>
                    <c:strCache>
                      <c:ptCount val="1"/>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numRef>
                    <c:extLst xmlns:c15="http://schemas.microsoft.com/office/drawing/2012/chart">
                      <c:ext xmlns:c15="http://schemas.microsoft.com/office/drawing/2012/chart" uri="{02D57815-91ED-43cb-92C2-25804820EDAC}">
                        <c15:formulaRef>
                          <c15:sqref>Sheet1!$A$2:$A$24</c15:sqref>
                        </c15:formulaRef>
                      </c:ext>
                    </c:extLst>
                    <c:numCache>
                      <c:formatCode>m/d/yyyy</c:formatCode>
                      <c:ptCount val="23"/>
                      <c:pt idx="0">
                        <c:v>43862</c:v>
                      </c:pt>
                      <c:pt idx="1">
                        <c:v>43869</c:v>
                      </c:pt>
                      <c:pt idx="2">
                        <c:v>43876</c:v>
                      </c:pt>
                      <c:pt idx="3">
                        <c:v>43883</c:v>
                      </c:pt>
                      <c:pt idx="4">
                        <c:v>43890</c:v>
                      </c:pt>
                      <c:pt idx="5">
                        <c:v>43897</c:v>
                      </c:pt>
                      <c:pt idx="6">
                        <c:v>43904</c:v>
                      </c:pt>
                      <c:pt idx="7">
                        <c:v>43911</c:v>
                      </c:pt>
                      <c:pt idx="8">
                        <c:v>43918</c:v>
                      </c:pt>
                      <c:pt idx="9">
                        <c:v>43925</c:v>
                      </c:pt>
                      <c:pt idx="10">
                        <c:v>43932</c:v>
                      </c:pt>
                      <c:pt idx="11">
                        <c:v>43939</c:v>
                      </c:pt>
                      <c:pt idx="12">
                        <c:v>43946</c:v>
                      </c:pt>
                      <c:pt idx="13">
                        <c:v>43953</c:v>
                      </c:pt>
                      <c:pt idx="14">
                        <c:v>43960</c:v>
                      </c:pt>
                      <c:pt idx="15">
                        <c:v>43967</c:v>
                      </c:pt>
                      <c:pt idx="16">
                        <c:v>43974</c:v>
                      </c:pt>
                      <c:pt idx="17">
                        <c:v>43981</c:v>
                      </c:pt>
                      <c:pt idx="18">
                        <c:v>43988</c:v>
                      </c:pt>
                      <c:pt idx="19">
                        <c:v>43995</c:v>
                      </c:pt>
                      <c:pt idx="20">
                        <c:v>44002</c:v>
                      </c:pt>
                      <c:pt idx="21" formatCode="d\-mmm">
                        <c:v>44009</c:v>
                      </c:pt>
                      <c:pt idx="22">
                        <c:v>44016</c:v>
                      </c:pt>
                    </c:numCache>
                  </c:numRef>
                </c:cat>
                <c:val>
                  <c:numRef>
                    <c:extLst xmlns:c15="http://schemas.microsoft.com/office/drawing/2012/chart">
                      <c:ext xmlns:c15="http://schemas.microsoft.com/office/drawing/2012/chart" uri="{02D57815-91ED-43cb-92C2-25804820EDAC}">
                        <c15:formulaRef>
                          <c15:sqref>Sheet1!$Q$2:$Q$81</c15:sqref>
                        </c15:formulaRef>
                      </c:ext>
                    </c:extLst>
                    <c:numCache>
                      <c:formatCode>General</c:formatCode>
                      <c:ptCount val="53"/>
                    </c:numCache>
                  </c:numRef>
                </c:val>
                <c:smooth val="0"/>
                <c:extLst xmlns:c15="http://schemas.microsoft.com/office/drawing/2012/chart">
                  <c:ext xmlns:c16="http://schemas.microsoft.com/office/drawing/2014/chart" uri="{C3380CC4-5D6E-409C-BE32-E72D297353CC}">
                    <c16:uniqueId val="{00000011-7982-4C91-9394-5EA5059CC9E6}"/>
                  </c:ext>
                </c:extLst>
              </c15:ser>
            </c15:filteredLineSeries>
            <c15:filteredLineSeries>
              <c15:ser>
                <c:idx val="17"/>
                <c:order val="16"/>
                <c:tx>
                  <c:strRef>
                    <c:extLst xmlns:c15="http://schemas.microsoft.com/office/drawing/2012/chart">
                      <c:ext xmlns:c15="http://schemas.microsoft.com/office/drawing/2012/chart" uri="{02D57815-91ED-43cb-92C2-25804820EDAC}">
                        <c15:formulaRef>
                          <c15:sqref>Sheet1!$R$1</c15:sqref>
                        </c15:formulaRef>
                      </c:ext>
                    </c:extLst>
                    <c:strCache>
                      <c:ptCount val="1"/>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numRef>
                    <c:extLst xmlns:c15="http://schemas.microsoft.com/office/drawing/2012/chart">
                      <c:ext xmlns:c15="http://schemas.microsoft.com/office/drawing/2012/chart" uri="{02D57815-91ED-43cb-92C2-25804820EDAC}">
                        <c15:formulaRef>
                          <c15:sqref>Sheet1!$A$2:$A$24</c15:sqref>
                        </c15:formulaRef>
                      </c:ext>
                    </c:extLst>
                    <c:numCache>
                      <c:formatCode>m/d/yyyy</c:formatCode>
                      <c:ptCount val="23"/>
                      <c:pt idx="0">
                        <c:v>43862</c:v>
                      </c:pt>
                      <c:pt idx="1">
                        <c:v>43869</c:v>
                      </c:pt>
                      <c:pt idx="2">
                        <c:v>43876</c:v>
                      </c:pt>
                      <c:pt idx="3">
                        <c:v>43883</c:v>
                      </c:pt>
                      <c:pt idx="4">
                        <c:v>43890</c:v>
                      </c:pt>
                      <c:pt idx="5">
                        <c:v>43897</c:v>
                      </c:pt>
                      <c:pt idx="6">
                        <c:v>43904</c:v>
                      </c:pt>
                      <c:pt idx="7">
                        <c:v>43911</c:v>
                      </c:pt>
                      <c:pt idx="8">
                        <c:v>43918</c:v>
                      </c:pt>
                      <c:pt idx="9">
                        <c:v>43925</c:v>
                      </c:pt>
                      <c:pt idx="10">
                        <c:v>43932</c:v>
                      </c:pt>
                      <c:pt idx="11">
                        <c:v>43939</c:v>
                      </c:pt>
                      <c:pt idx="12">
                        <c:v>43946</c:v>
                      </c:pt>
                      <c:pt idx="13">
                        <c:v>43953</c:v>
                      </c:pt>
                      <c:pt idx="14">
                        <c:v>43960</c:v>
                      </c:pt>
                      <c:pt idx="15">
                        <c:v>43967</c:v>
                      </c:pt>
                      <c:pt idx="16">
                        <c:v>43974</c:v>
                      </c:pt>
                      <c:pt idx="17">
                        <c:v>43981</c:v>
                      </c:pt>
                      <c:pt idx="18">
                        <c:v>43988</c:v>
                      </c:pt>
                      <c:pt idx="19">
                        <c:v>43995</c:v>
                      </c:pt>
                      <c:pt idx="20">
                        <c:v>44002</c:v>
                      </c:pt>
                      <c:pt idx="21" formatCode="d\-mmm">
                        <c:v>44009</c:v>
                      </c:pt>
                      <c:pt idx="22">
                        <c:v>44016</c:v>
                      </c:pt>
                    </c:numCache>
                  </c:numRef>
                </c:cat>
                <c:val>
                  <c:numRef>
                    <c:extLst xmlns:c15="http://schemas.microsoft.com/office/drawing/2012/chart">
                      <c:ext xmlns:c15="http://schemas.microsoft.com/office/drawing/2012/chart" uri="{02D57815-91ED-43cb-92C2-25804820EDAC}">
                        <c15:formulaRef>
                          <c15:sqref>Sheet1!$R$2:$R$81</c15:sqref>
                        </c15:formulaRef>
                      </c:ext>
                    </c:extLst>
                    <c:numCache>
                      <c:formatCode>General</c:formatCode>
                      <c:ptCount val="53"/>
                    </c:numCache>
                  </c:numRef>
                </c:val>
                <c:smooth val="0"/>
                <c:extLst xmlns:c15="http://schemas.microsoft.com/office/drawing/2012/chart">
                  <c:ext xmlns:c16="http://schemas.microsoft.com/office/drawing/2014/chart" uri="{C3380CC4-5D6E-409C-BE32-E72D297353CC}">
                    <c16:uniqueId val="{00000012-7982-4C91-9394-5EA5059CC9E6}"/>
                  </c:ext>
                </c:extLst>
              </c15:ser>
            </c15:filteredLineSeries>
            <c15:filteredLineSeries>
              <c15:ser>
                <c:idx val="18"/>
                <c:order val="17"/>
                <c:tx>
                  <c:strRef>
                    <c:extLst xmlns:c15="http://schemas.microsoft.com/office/drawing/2012/chart">
                      <c:ext xmlns:c15="http://schemas.microsoft.com/office/drawing/2012/chart" uri="{02D57815-91ED-43cb-92C2-25804820EDAC}">
                        <c15:formulaRef>
                          <c15:sqref>Sheet1!$S$1</c15:sqref>
                        </c15:formulaRef>
                      </c:ext>
                    </c:extLst>
                    <c:strCache>
                      <c:ptCount val="1"/>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numRef>
                    <c:extLst xmlns:c15="http://schemas.microsoft.com/office/drawing/2012/chart">
                      <c:ext xmlns:c15="http://schemas.microsoft.com/office/drawing/2012/chart" uri="{02D57815-91ED-43cb-92C2-25804820EDAC}">
                        <c15:formulaRef>
                          <c15:sqref>Sheet1!$A$2:$A$24</c15:sqref>
                        </c15:formulaRef>
                      </c:ext>
                    </c:extLst>
                    <c:numCache>
                      <c:formatCode>m/d/yyyy</c:formatCode>
                      <c:ptCount val="23"/>
                      <c:pt idx="0">
                        <c:v>43862</c:v>
                      </c:pt>
                      <c:pt idx="1">
                        <c:v>43869</c:v>
                      </c:pt>
                      <c:pt idx="2">
                        <c:v>43876</c:v>
                      </c:pt>
                      <c:pt idx="3">
                        <c:v>43883</c:v>
                      </c:pt>
                      <c:pt idx="4">
                        <c:v>43890</c:v>
                      </c:pt>
                      <c:pt idx="5">
                        <c:v>43897</c:v>
                      </c:pt>
                      <c:pt idx="6">
                        <c:v>43904</c:v>
                      </c:pt>
                      <c:pt idx="7">
                        <c:v>43911</c:v>
                      </c:pt>
                      <c:pt idx="8">
                        <c:v>43918</c:v>
                      </c:pt>
                      <c:pt idx="9">
                        <c:v>43925</c:v>
                      </c:pt>
                      <c:pt idx="10">
                        <c:v>43932</c:v>
                      </c:pt>
                      <c:pt idx="11">
                        <c:v>43939</c:v>
                      </c:pt>
                      <c:pt idx="12">
                        <c:v>43946</c:v>
                      </c:pt>
                      <c:pt idx="13">
                        <c:v>43953</c:v>
                      </c:pt>
                      <c:pt idx="14">
                        <c:v>43960</c:v>
                      </c:pt>
                      <c:pt idx="15">
                        <c:v>43967</c:v>
                      </c:pt>
                      <c:pt idx="16">
                        <c:v>43974</c:v>
                      </c:pt>
                      <c:pt idx="17">
                        <c:v>43981</c:v>
                      </c:pt>
                      <c:pt idx="18">
                        <c:v>43988</c:v>
                      </c:pt>
                      <c:pt idx="19">
                        <c:v>43995</c:v>
                      </c:pt>
                      <c:pt idx="20">
                        <c:v>44002</c:v>
                      </c:pt>
                      <c:pt idx="21" formatCode="d\-mmm">
                        <c:v>44009</c:v>
                      </c:pt>
                      <c:pt idx="22">
                        <c:v>44016</c:v>
                      </c:pt>
                    </c:numCache>
                  </c:numRef>
                </c:cat>
                <c:val>
                  <c:numRef>
                    <c:extLst xmlns:c15="http://schemas.microsoft.com/office/drawing/2012/chart">
                      <c:ext xmlns:c15="http://schemas.microsoft.com/office/drawing/2012/chart" uri="{02D57815-91ED-43cb-92C2-25804820EDAC}">
                        <c15:formulaRef>
                          <c15:sqref>Sheet1!$S$2:$S$81</c15:sqref>
                        </c15:formulaRef>
                      </c:ext>
                    </c:extLst>
                    <c:numCache>
                      <c:formatCode>General</c:formatCode>
                      <c:ptCount val="53"/>
                    </c:numCache>
                  </c:numRef>
                </c:val>
                <c:smooth val="0"/>
                <c:extLst xmlns:c15="http://schemas.microsoft.com/office/drawing/2012/chart">
                  <c:ext xmlns:c16="http://schemas.microsoft.com/office/drawing/2014/chart" uri="{C3380CC4-5D6E-409C-BE32-E72D297353CC}">
                    <c16:uniqueId val="{00000013-7982-4C91-9394-5EA5059CC9E6}"/>
                  </c:ext>
                </c:extLst>
              </c15:ser>
            </c15:filteredLineSeries>
          </c:ext>
        </c:extLst>
      </c:lineChart>
      <c:dateAx>
        <c:axId val="683549432"/>
        <c:scaling>
          <c:orientation val="minMax"/>
          <c:max val="44018"/>
        </c:scaling>
        <c:delete val="0"/>
        <c:axPos val="b"/>
        <c:numFmt formatCode="m/d/yyyy"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800" b="0" i="0" u="none" strike="noStrike" kern="1200" baseline="0">
                <a:solidFill>
                  <a:schemeClr val="tx1"/>
                </a:solidFill>
                <a:latin typeface="+mn-lt"/>
                <a:ea typeface="+mn-ea"/>
                <a:cs typeface="+mn-cs"/>
              </a:defRPr>
            </a:pPr>
            <a:endParaRPr lang="en-US"/>
          </a:p>
        </c:txPr>
        <c:crossAx val="683555008"/>
        <c:crosses val="autoZero"/>
        <c:auto val="1"/>
        <c:lblOffset val="100"/>
        <c:baseTimeUnit val="days"/>
      </c:dateAx>
      <c:valAx>
        <c:axId val="68355500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83549432"/>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2372411205652E-2"/>
          <c:y val="7.4929292929292929E-2"/>
          <c:w val="0.92373163183752838"/>
          <c:h val="0.78271502425833139"/>
        </c:manualLayout>
      </c:layout>
      <c:lineChart>
        <c:grouping val="standard"/>
        <c:varyColors val="0"/>
        <c:ser>
          <c:idx val="0"/>
          <c:order val="0"/>
          <c:tx>
            <c:strRef>
              <c:f>'Maine emp'!$E$1</c:f>
              <c:strCache>
                <c:ptCount val="1"/>
                <c:pt idx="0">
                  <c:v>emp</c:v>
                </c:pt>
              </c:strCache>
            </c:strRef>
          </c:tx>
          <c:spPr>
            <a:ln w="28575" cap="rnd">
              <a:solidFill>
                <a:srgbClr val="00B1B0"/>
              </a:solidFill>
              <a:round/>
            </a:ln>
            <a:effectLst/>
          </c:spPr>
          <c:marker>
            <c:symbol val="none"/>
          </c:marker>
          <c:cat>
            <c:numRef>
              <c:f>'Maine emp'!$D$2:$D$145</c:f>
              <c:numCache>
                <c:formatCode>m/d/yyyy</c:formatCode>
                <c:ptCount val="144"/>
                <c:pt idx="0">
                  <c:v>43838</c:v>
                </c:pt>
                <c:pt idx="1">
                  <c:v>43839</c:v>
                </c:pt>
                <c:pt idx="2">
                  <c:v>43840</c:v>
                </c:pt>
                <c:pt idx="3">
                  <c:v>43841</c:v>
                </c:pt>
                <c:pt idx="4">
                  <c:v>43842</c:v>
                </c:pt>
                <c:pt idx="5">
                  <c:v>43843</c:v>
                </c:pt>
                <c:pt idx="6">
                  <c:v>43844</c:v>
                </c:pt>
                <c:pt idx="7">
                  <c:v>43845</c:v>
                </c:pt>
                <c:pt idx="8">
                  <c:v>43846</c:v>
                </c:pt>
                <c:pt idx="9">
                  <c:v>43847</c:v>
                </c:pt>
                <c:pt idx="10">
                  <c:v>43848</c:v>
                </c:pt>
                <c:pt idx="11">
                  <c:v>43849</c:v>
                </c:pt>
                <c:pt idx="12">
                  <c:v>43850</c:v>
                </c:pt>
                <c:pt idx="13">
                  <c:v>43851</c:v>
                </c:pt>
                <c:pt idx="14">
                  <c:v>43852</c:v>
                </c:pt>
                <c:pt idx="15">
                  <c:v>43853</c:v>
                </c:pt>
                <c:pt idx="16">
                  <c:v>43854</c:v>
                </c:pt>
                <c:pt idx="17">
                  <c:v>43855</c:v>
                </c:pt>
                <c:pt idx="18">
                  <c:v>43856</c:v>
                </c:pt>
                <c:pt idx="19">
                  <c:v>43857</c:v>
                </c:pt>
                <c:pt idx="20">
                  <c:v>43858</c:v>
                </c:pt>
                <c:pt idx="21">
                  <c:v>43859</c:v>
                </c:pt>
                <c:pt idx="22">
                  <c:v>43860</c:v>
                </c:pt>
                <c:pt idx="23">
                  <c:v>43861</c:v>
                </c:pt>
                <c:pt idx="24">
                  <c:v>43862</c:v>
                </c:pt>
                <c:pt idx="25">
                  <c:v>43863</c:v>
                </c:pt>
                <c:pt idx="26">
                  <c:v>43864</c:v>
                </c:pt>
                <c:pt idx="27">
                  <c:v>43865</c:v>
                </c:pt>
                <c:pt idx="28">
                  <c:v>43866</c:v>
                </c:pt>
                <c:pt idx="29">
                  <c:v>43867</c:v>
                </c:pt>
                <c:pt idx="30">
                  <c:v>43868</c:v>
                </c:pt>
                <c:pt idx="31">
                  <c:v>43869</c:v>
                </c:pt>
                <c:pt idx="32">
                  <c:v>43870</c:v>
                </c:pt>
                <c:pt idx="33">
                  <c:v>43871</c:v>
                </c:pt>
                <c:pt idx="34">
                  <c:v>43872</c:v>
                </c:pt>
                <c:pt idx="35">
                  <c:v>43873</c:v>
                </c:pt>
                <c:pt idx="36">
                  <c:v>43874</c:v>
                </c:pt>
                <c:pt idx="37">
                  <c:v>43875</c:v>
                </c:pt>
                <c:pt idx="38">
                  <c:v>43876</c:v>
                </c:pt>
                <c:pt idx="39">
                  <c:v>43877</c:v>
                </c:pt>
                <c:pt idx="40">
                  <c:v>43878</c:v>
                </c:pt>
                <c:pt idx="41">
                  <c:v>43879</c:v>
                </c:pt>
                <c:pt idx="42">
                  <c:v>43880</c:v>
                </c:pt>
                <c:pt idx="43">
                  <c:v>43881</c:v>
                </c:pt>
                <c:pt idx="44">
                  <c:v>43882</c:v>
                </c:pt>
                <c:pt idx="45">
                  <c:v>43883</c:v>
                </c:pt>
                <c:pt idx="46">
                  <c:v>43884</c:v>
                </c:pt>
                <c:pt idx="47">
                  <c:v>43885</c:v>
                </c:pt>
                <c:pt idx="48">
                  <c:v>43886</c:v>
                </c:pt>
                <c:pt idx="49">
                  <c:v>43887</c:v>
                </c:pt>
                <c:pt idx="50">
                  <c:v>43888</c:v>
                </c:pt>
                <c:pt idx="51">
                  <c:v>43889</c:v>
                </c:pt>
                <c:pt idx="52">
                  <c:v>43890</c:v>
                </c:pt>
                <c:pt idx="53">
                  <c:v>43891</c:v>
                </c:pt>
                <c:pt idx="54">
                  <c:v>43892</c:v>
                </c:pt>
                <c:pt idx="55">
                  <c:v>43893</c:v>
                </c:pt>
                <c:pt idx="56">
                  <c:v>43894</c:v>
                </c:pt>
                <c:pt idx="57">
                  <c:v>43895</c:v>
                </c:pt>
                <c:pt idx="58">
                  <c:v>43896</c:v>
                </c:pt>
                <c:pt idx="59">
                  <c:v>43897</c:v>
                </c:pt>
                <c:pt idx="60">
                  <c:v>43898</c:v>
                </c:pt>
                <c:pt idx="61">
                  <c:v>43899</c:v>
                </c:pt>
                <c:pt idx="62">
                  <c:v>43900</c:v>
                </c:pt>
                <c:pt idx="63">
                  <c:v>43901</c:v>
                </c:pt>
                <c:pt idx="64">
                  <c:v>43902</c:v>
                </c:pt>
                <c:pt idx="65">
                  <c:v>43903</c:v>
                </c:pt>
                <c:pt idx="66">
                  <c:v>43904</c:v>
                </c:pt>
                <c:pt idx="67">
                  <c:v>43905</c:v>
                </c:pt>
                <c:pt idx="68">
                  <c:v>43906</c:v>
                </c:pt>
                <c:pt idx="69">
                  <c:v>43907</c:v>
                </c:pt>
                <c:pt idx="70">
                  <c:v>43908</c:v>
                </c:pt>
                <c:pt idx="71">
                  <c:v>43909</c:v>
                </c:pt>
                <c:pt idx="72">
                  <c:v>43910</c:v>
                </c:pt>
                <c:pt idx="73">
                  <c:v>43911</c:v>
                </c:pt>
                <c:pt idx="74">
                  <c:v>43912</c:v>
                </c:pt>
                <c:pt idx="75">
                  <c:v>43913</c:v>
                </c:pt>
                <c:pt idx="76">
                  <c:v>43914</c:v>
                </c:pt>
                <c:pt idx="77">
                  <c:v>43915</c:v>
                </c:pt>
                <c:pt idx="78">
                  <c:v>43916</c:v>
                </c:pt>
                <c:pt idx="79">
                  <c:v>43917</c:v>
                </c:pt>
                <c:pt idx="80">
                  <c:v>43918</c:v>
                </c:pt>
                <c:pt idx="81">
                  <c:v>43919</c:v>
                </c:pt>
                <c:pt idx="82">
                  <c:v>43920</c:v>
                </c:pt>
                <c:pt idx="83">
                  <c:v>43921</c:v>
                </c:pt>
                <c:pt idx="84">
                  <c:v>43922</c:v>
                </c:pt>
                <c:pt idx="85">
                  <c:v>43923</c:v>
                </c:pt>
                <c:pt idx="86">
                  <c:v>43924</c:v>
                </c:pt>
                <c:pt idx="87">
                  <c:v>43925</c:v>
                </c:pt>
                <c:pt idx="88">
                  <c:v>43926</c:v>
                </c:pt>
                <c:pt idx="89">
                  <c:v>43927</c:v>
                </c:pt>
                <c:pt idx="90">
                  <c:v>43928</c:v>
                </c:pt>
                <c:pt idx="91">
                  <c:v>43929</c:v>
                </c:pt>
                <c:pt idx="92">
                  <c:v>43930</c:v>
                </c:pt>
                <c:pt idx="93">
                  <c:v>43931</c:v>
                </c:pt>
                <c:pt idx="94">
                  <c:v>43932</c:v>
                </c:pt>
                <c:pt idx="95">
                  <c:v>43933</c:v>
                </c:pt>
                <c:pt idx="96">
                  <c:v>43934</c:v>
                </c:pt>
                <c:pt idx="97">
                  <c:v>43935</c:v>
                </c:pt>
                <c:pt idx="98">
                  <c:v>43936</c:v>
                </c:pt>
                <c:pt idx="99">
                  <c:v>43937</c:v>
                </c:pt>
                <c:pt idx="100">
                  <c:v>43938</c:v>
                </c:pt>
                <c:pt idx="101">
                  <c:v>43939</c:v>
                </c:pt>
                <c:pt idx="102">
                  <c:v>43940</c:v>
                </c:pt>
                <c:pt idx="103">
                  <c:v>43941</c:v>
                </c:pt>
                <c:pt idx="104">
                  <c:v>43942</c:v>
                </c:pt>
                <c:pt idx="105">
                  <c:v>43943</c:v>
                </c:pt>
                <c:pt idx="106">
                  <c:v>43944</c:v>
                </c:pt>
                <c:pt idx="107">
                  <c:v>43945</c:v>
                </c:pt>
                <c:pt idx="108">
                  <c:v>43946</c:v>
                </c:pt>
                <c:pt idx="109">
                  <c:v>43947</c:v>
                </c:pt>
                <c:pt idx="110">
                  <c:v>43948</c:v>
                </c:pt>
                <c:pt idx="111">
                  <c:v>43949</c:v>
                </c:pt>
                <c:pt idx="112">
                  <c:v>43950</c:v>
                </c:pt>
                <c:pt idx="113">
                  <c:v>43951</c:v>
                </c:pt>
                <c:pt idx="114">
                  <c:v>43952</c:v>
                </c:pt>
                <c:pt idx="115">
                  <c:v>43953</c:v>
                </c:pt>
                <c:pt idx="116">
                  <c:v>43954</c:v>
                </c:pt>
                <c:pt idx="117">
                  <c:v>43955</c:v>
                </c:pt>
                <c:pt idx="118">
                  <c:v>43956</c:v>
                </c:pt>
                <c:pt idx="119">
                  <c:v>43957</c:v>
                </c:pt>
                <c:pt idx="120">
                  <c:v>43958</c:v>
                </c:pt>
                <c:pt idx="121">
                  <c:v>43959</c:v>
                </c:pt>
                <c:pt idx="122">
                  <c:v>43960</c:v>
                </c:pt>
                <c:pt idx="123">
                  <c:v>43961</c:v>
                </c:pt>
                <c:pt idx="124">
                  <c:v>43962</c:v>
                </c:pt>
                <c:pt idx="125">
                  <c:v>43963</c:v>
                </c:pt>
                <c:pt idx="126">
                  <c:v>43964</c:v>
                </c:pt>
                <c:pt idx="127">
                  <c:v>43965</c:v>
                </c:pt>
                <c:pt idx="128">
                  <c:v>43966</c:v>
                </c:pt>
                <c:pt idx="129">
                  <c:v>43967</c:v>
                </c:pt>
                <c:pt idx="130">
                  <c:v>43968</c:v>
                </c:pt>
                <c:pt idx="131">
                  <c:v>43969</c:v>
                </c:pt>
                <c:pt idx="132">
                  <c:v>43970</c:v>
                </c:pt>
                <c:pt idx="133">
                  <c:v>43971</c:v>
                </c:pt>
                <c:pt idx="134">
                  <c:v>43972</c:v>
                </c:pt>
                <c:pt idx="135">
                  <c:v>43973</c:v>
                </c:pt>
                <c:pt idx="136">
                  <c:v>43974</c:v>
                </c:pt>
                <c:pt idx="137">
                  <c:v>43975</c:v>
                </c:pt>
                <c:pt idx="138">
                  <c:v>43976</c:v>
                </c:pt>
                <c:pt idx="139">
                  <c:v>43977</c:v>
                </c:pt>
                <c:pt idx="140">
                  <c:v>43978</c:v>
                </c:pt>
                <c:pt idx="141">
                  <c:v>43979</c:v>
                </c:pt>
                <c:pt idx="142">
                  <c:v>43980</c:v>
                </c:pt>
                <c:pt idx="143">
                  <c:v>43981</c:v>
                </c:pt>
              </c:numCache>
            </c:numRef>
          </c:cat>
          <c:val>
            <c:numRef>
              <c:f>'Maine emp'!$E$2:$E$145</c:f>
              <c:numCache>
                <c:formatCode>General</c:formatCode>
                <c:ptCount val="144"/>
                <c:pt idx="0">
                  <c:v>-3.79E-3</c:v>
                </c:pt>
                <c:pt idx="1">
                  <c:v>-4.7200000000000002E-3</c:v>
                </c:pt>
                <c:pt idx="2">
                  <c:v>-3.4199999999999999E-3</c:v>
                </c:pt>
                <c:pt idx="3">
                  <c:v>-3.0200000000000001E-3</c:v>
                </c:pt>
                <c:pt idx="4">
                  <c:v>-2.48E-3</c:v>
                </c:pt>
                <c:pt idx="5">
                  <c:v>-9.7499999999999996E-4</c:v>
                </c:pt>
                <c:pt idx="6">
                  <c:v>4.8200000000000001E-4</c:v>
                </c:pt>
                <c:pt idx="7">
                  <c:v>1.7799999999999999E-3</c:v>
                </c:pt>
                <c:pt idx="8">
                  <c:v>7.0899999999999999E-4</c:v>
                </c:pt>
                <c:pt idx="9">
                  <c:v>1.8900000000000001E-4</c:v>
                </c:pt>
                <c:pt idx="10">
                  <c:v>-6.4899999999999995E-4</c:v>
                </c:pt>
                <c:pt idx="11">
                  <c:v>-1.39E-3</c:v>
                </c:pt>
                <c:pt idx="12">
                  <c:v>-4.0400000000000002E-3</c:v>
                </c:pt>
                <c:pt idx="13">
                  <c:v>-1.2600000000000001E-3</c:v>
                </c:pt>
                <c:pt idx="14">
                  <c:v>-2.0899999999999998E-3</c:v>
                </c:pt>
                <c:pt idx="15">
                  <c:v>6.8000000000000005E-4</c:v>
                </c:pt>
                <c:pt idx="16">
                  <c:v>2.7000000000000001E-3</c:v>
                </c:pt>
                <c:pt idx="17">
                  <c:v>4.4400000000000004E-3</c:v>
                </c:pt>
                <c:pt idx="18">
                  <c:v>6.2399999999999999E-3</c:v>
                </c:pt>
                <c:pt idx="19">
                  <c:v>6.9100000000000003E-3</c:v>
                </c:pt>
                <c:pt idx="20">
                  <c:v>7.0099999999999997E-3</c:v>
                </c:pt>
                <c:pt idx="21">
                  <c:v>7.7000000000000002E-3</c:v>
                </c:pt>
                <c:pt idx="22">
                  <c:v>6.1500000000000001E-3</c:v>
                </c:pt>
                <c:pt idx="23">
                  <c:v>3.1800000000000001E-3</c:v>
                </c:pt>
                <c:pt idx="24">
                  <c:v>1.2800000000000001E-3</c:v>
                </c:pt>
                <c:pt idx="25">
                  <c:v>-9.5000000000000005E-5</c:v>
                </c:pt>
                <c:pt idx="26">
                  <c:v>-1.47E-3</c:v>
                </c:pt>
                <c:pt idx="27">
                  <c:v>-2.96E-3</c:v>
                </c:pt>
                <c:pt idx="28">
                  <c:v>-5.1599999999999997E-3</c:v>
                </c:pt>
                <c:pt idx="29">
                  <c:v>-8.1300000000000001E-3</c:v>
                </c:pt>
                <c:pt idx="30">
                  <c:v>-1.18E-2</c:v>
                </c:pt>
                <c:pt idx="31">
                  <c:v>-1.4800000000000001E-2</c:v>
                </c:pt>
                <c:pt idx="32">
                  <c:v>-1.7899999999999999E-2</c:v>
                </c:pt>
                <c:pt idx="33">
                  <c:v>-2.1100000000000001E-2</c:v>
                </c:pt>
                <c:pt idx="34">
                  <c:v>-2.4799999999999999E-2</c:v>
                </c:pt>
                <c:pt idx="35">
                  <c:v>-2.7300000000000001E-2</c:v>
                </c:pt>
                <c:pt idx="36">
                  <c:v>-2.8899999999999999E-2</c:v>
                </c:pt>
                <c:pt idx="37">
                  <c:v>-2.8500000000000001E-2</c:v>
                </c:pt>
                <c:pt idx="38">
                  <c:v>-2.92E-2</c:v>
                </c:pt>
                <c:pt idx="39">
                  <c:v>-3.0800000000000001E-2</c:v>
                </c:pt>
                <c:pt idx="40">
                  <c:v>-3.27E-2</c:v>
                </c:pt>
                <c:pt idx="41">
                  <c:v>-2.9700000000000001E-2</c:v>
                </c:pt>
                <c:pt idx="42">
                  <c:v>-2.9499999999999998E-2</c:v>
                </c:pt>
                <c:pt idx="43">
                  <c:v>-2.8400000000000002E-2</c:v>
                </c:pt>
                <c:pt idx="44">
                  <c:v>-2.7199999999999998E-2</c:v>
                </c:pt>
                <c:pt idx="45">
                  <c:v>-2.69E-2</c:v>
                </c:pt>
                <c:pt idx="46">
                  <c:v>-2.5999999999999999E-2</c:v>
                </c:pt>
                <c:pt idx="47">
                  <c:v>-2.6599999999999999E-2</c:v>
                </c:pt>
                <c:pt idx="48">
                  <c:v>-2.7199999999999998E-2</c:v>
                </c:pt>
                <c:pt idx="49">
                  <c:v>-2.7E-2</c:v>
                </c:pt>
                <c:pt idx="50">
                  <c:v>-2.75E-2</c:v>
                </c:pt>
                <c:pt idx="51">
                  <c:v>-2.8199999999999999E-2</c:v>
                </c:pt>
                <c:pt idx="52">
                  <c:v>-2.9700000000000001E-2</c:v>
                </c:pt>
                <c:pt idx="53">
                  <c:v>-0.03</c:v>
                </c:pt>
                <c:pt idx="54">
                  <c:v>-0.03</c:v>
                </c:pt>
                <c:pt idx="55">
                  <c:v>-2.9899999999999999E-2</c:v>
                </c:pt>
                <c:pt idx="56">
                  <c:v>-3.0200000000000001E-2</c:v>
                </c:pt>
                <c:pt idx="57">
                  <c:v>-2.98E-2</c:v>
                </c:pt>
                <c:pt idx="58">
                  <c:v>-3.0800000000000001E-2</c:v>
                </c:pt>
                <c:pt idx="59">
                  <c:v>-3.04E-2</c:v>
                </c:pt>
                <c:pt idx="60">
                  <c:v>-3.1199999999999999E-2</c:v>
                </c:pt>
                <c:pt idx="61">
                  <c:v>-3.2000000000000001E-2</c:v>
                </c:pt>
                <c:pt idx="62">
                  <c:v>-3.2800000000000003E-2</c:v>
                </c:pt>
                <c:pt idx="63">
                  <c:v>-3.3599999999999998E-2</c:v>
                </c:pt>
                <c:pt idx="64">
                  <c:v>-3.4099999999999998E-2</c:v>
                </c:pt>
                <c:pt idx="65">
                  <c:v>-3.4299999999999997E-2</c:v>
                </c:pt>
                <c:pt idx="66">
                  <c:v>-3.8100000000000002E-2</c:v>
                </c:pt>
                <c:pt idx="67">
                  <c:v>-4.3200000000000002E-2</c:v>
                </c:pt>
                <c:pt idx="68">
                  <c:v>-4.7100000000000003E-2</c:v>
                </c:pt>
                <c:pt idx="69">
                  <c:v>-5.3199999999999997E-2</c:v>
                </c:pt>
                <c:pt idx="70">
                  <c:v>-6.1899999999999997E-2</c:v>
                </c:pt>
                <c:pt idx="71">
                  <c:v>-7.3099999999999998E-2</c:v>
                </c:pt>
                <c:pt idx="72">
                  <c:v>-8.5400000000000004E-2</c:v>
                </c:pt>
                <c:pt idx="73">
                  <c:v>-9.6199999999999994E-2</c:v>
                </c:pt>
                <c:pt idx="74">
                  <c:v>-0.106</c:v>
                </c:pt>
                <c:pt idx="75">
                  <c:v>-0.11600000000000001</c:v>
                </c:pt>
                <c:pt idx="76">
                  <c:v>-0.126</c:v>
                </c:pt>
                <c:pt idx="77">
                  <c:v>-0.13400000000000001</c:v>
                </c:pt>
                <c:pt idx="78">
                  <c:v>-0.14199999999999999</c:v>
                </c:pt>
                <c:pt idx="79">
                  <c:v>-0.151</c:v>
                </c:pt>
                <c:pt idx="80">
                  <c:v>-0.161</c:v>
                </c:pt>
                <c:pt idx="81">
                  <c:v>-0.17100000000000001</c:v>
                </c:pt>
                <c:pt idx="82">
                  <c:v>-0.18099999999999999</c:v>
                </c:pt>
                <c:pt idx="83">
                  <c:v>-0.191</c:v>
                </c:pt>
                <c:pt idx="84">
                  <c:v>-0.2</c:v>
                </c:pt>
                <c:pt idx="85">
                  <c:v>-0.20899999999999999</c:v>
                </c:pt>
                <c:pt idx="86">
                  <c:v>-0.218</c:v>
                </c:pt>
                <c:pt idx="87">
                  <c:v>-0.22900000000000001</c:v>
                </c:pt>
                <c:pt idx="88">
                  <c:v>-0.24</c:v>
                </c:pt>
                <c:pt idx="89">
                  <c:v>-0.25</c:v>
                </c:pt>
                <c:pt idx="90">
                  <c:v>-0.26</c:v>
                </c:pt>
                <c:pt idx="91">
                  <c:v>-0.27100000000000002</c:v>
                </c:pt>
                <c:pt idx="92">
                  <c:v>-0.28199999999999997</c:v>
                </c:pt>
                <c:pt idx="93">
                  <c:v>-0.29299999999999998</c:v>
                </c:pt>
                <c:pt idx="94">
                  <c:v>-0.30099999999999999</c:v>
                </c:pt>
                <c:pt idx="95">
                  <c:v>-0.31</c:v>
                </c:pt>
                <c:pt idx="96">
                  <c:v>-0.318</c:v>
                </c:pt>
                <c:pt idx="97">
                  <c:v>-0.32600000000000001</c:v>
                </c:pt>
                <c:pt idx="98">
                  <c:v>-0.33400000000000002</c:v>
                </c:pt>
                <c:pt idx="99">
                  <c:v>-0.34</c:v>
                </c:pt>
                <c:pt idx="100">
                  <c:v>-0.34499999999999997</c:v>
                </c:pt>
                <c:pt idx="101">
                  <c:v>-0.34699999999999998</c:v>
                </c:pt>
                <c:pt idx="102">
                  <c:v>-0.34899999999999998</c:v>
                </c:pt>
                <c:pt idx="103">
                  <c:v>-0.35099999999999998</c:v>
                </c:pt>
                <c:pt idx="104">
                  <c:v>-0.35399999999999998</c:v>
                </c:pt>
                <c:pt idx="105">
                  <c:v>-0.35599999999999998</c:v>
                </c:pt>
                <c:pt idx="106">
                  <c:v>-0.35899999999999999</c:v>
                </c:pt>
                <c:pt idx="107">
                  <c:v>-0.36199999999999999</c:v>
                </c:pt>
                <c:pt idx="108">
                  <c:v>-0.36499999999999999</c:v>
                </c:pt>
                <c:pt idx="109">
                  <c:v>-0.36799999999999999</c:v>
                </c:pt>
                <c:pt idx="110">
                  <c:v>-0.372</c:v>
                </c:pt>
                <c:pt idx="111">
                  <c:v>-0.375</c:v>
                </c:pt>
                <c:pt idx="112">
                  <c:v>-0.376</c:v>
                </c:pt>
                <c:pt idx="113">
                  <c:v>-0.377</c:v>
                </c:pt>
                <c:pt idx="114">
                  <c:v>-0.378</c:v>
                </c:pt>
                <c:pt idx="115">
                  <c:v>-0.378</c:v>
                </c:pt>
                <c:pt idx="116">
                  <c:v>-0.378</c:v>
                </c:pt>
                <c:pt idx="117">
                  <c:v>-0.378</c:v>
                </c:pt>
                <c:pt idx="118">
                  <c:v>-0.377</c:v>
                </c:pt>
                <c:pt idx="119">
                  <c:v>-0.379</c:v>
                </c:pt>
                <c:pt idx="120">
                  <c:v>-0.379</c:v>
                </c:pt>
                <c:pt idx="121">
                  <c:v>-0.379</c:v>
                </c:pt>
                <c:pt idx="122">
                  <c:v>-0.377</c:v>
                </c:pt>
                <c:pt idx="123">
                  <c:v>-0.376</c:v>
                </c:pt>
                <c:pt idx="124">
                  <c:v>-0.374</c:v>
                </c:pt>
                <c:pt idx="125">
                  <c:v>-0.372</c:v>
                </c:pt>
                <c:pt idx="126">
                  <c:v>-0.371</c:v>
                </c:pt>
                <c:pt idx="127">
                  <c:v>-0.36799999999999999</c:v>
                </c:pt>
                <c:pt idx="128">
                  <c:v>-0.36599999999999999</c:v>
                </c:pt>
                <c:pt idx="129">
                  <c:v>-0.36399999999999999</c:v>
                </c:pt>
                <c:pt idx="130">
                  <c:v>-0.36199999999999999</c:v>
                </c:pt>
                <c:pt idx="131">
                  <c:v>-0.36099999999999999</c:v>
                </c:pt>
                <c:pt idx="132">
                  <c:v>-0.35899999999999999</c:v>
                </c:pt>
                <c:pt idx="133">
                  <c:v>-0.35799999999999998</c:v>
                </c:pt>
                <c:pt idx="134">
                  <c:v>-0.35799999999999998</c:v>
                </c:pt>
                <c:pt idx="135">
                  <c:v>-0.35899999999999999</c:v>
                </c:pt>
                <c:pt idx="136">
                  <c:v>-0.35899999999999999</c:v>
                </c:pt>
                <c:pt idx="137">
                  <c:v>-0.36</c:v>
                </c:pt>
                <c:pt idx="138">
                  <c:v>-0.36299999999999999</c:v>
                </c:pt>
                <c:pt idx="139">
                  <c:v>-0.36</c:v>
                </c:pt>
                <c:pt idx="140">
                  <c:v>-0.36</c:v>
                </c:pt>
                <c:pt idx="141">
                  <c:v>-0.35599999999999998</c:v>
                </c:pt>
                <c:pt idx="142">
                  <c:v>-0.35399999999999998</c:v>
                </c:pt>
                <c:pt idx="143">
                  <c:v>-0.35299999999999998</c:v>
                </c:pt>
              </c:numCache>
            </c:numRef>
          </c:val>
          <c:smooth val="0"/>
          <c:extLst>
            <c:ext xmlns:c16="http://schemas.microsoft.com/office/drawing/2014/chart" uri="{C3380CC4-5D6E-409C-BE32-E72D297353CC}">
              <c16:uniqueId val="{00000000-91F8-443D-8346-83B7BD683ECD}"/>
            </c:ext>
          </c:extLst>
        </c:ser>
        <c:dLbls>
          <c:showLegendKey val="0"/>
          <c:showVal val="0"/>
          <c:showCatName val="0"/>
          <c:showSerName val="0"/>
          <c:showPercent val="0"/>
          <c:showBubbleSize val="0"/>
        </c:dLbls>
        <c:smooth val="0"/>
        <c:axId val="643234040"/>
        <c:axId val="643234696"/>
      </c:lineChart>
      <c:dateAx>
        <c:axId val="643234040"/>
        <c:scaling>
          <c:orientation val="minMax"/>
        </c:scaling>
        <c:delete val="0"/>
        <c:axPos val="b"/>
        <c:numFmt formatCode="m/d/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234696"/>
        <c:crosses val="autoZero"/>
        <c:auto val="1"/>
        <c:lblOffset val="100"/>
        <c:baseTimeUnit val="days"/>
      </c:dateAx>
      <c:valAx>
        <c:axId val="643234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234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B1B0"/>
              </a:solidFill>
              <a:ln w="19050">
                <a:solidFill>
                  <a:schemeClr val="lt1"/>
                </a:solidFill>
              </a:ln>
              <a:effectLst/>
            </c:spPr>
            <c:extLst>
              <c:ext xmlns:c16="http://schemas.microsoft.com/office/drawing/2014/chart" uri="{C3380CC4-5D6E-409C-BE32-E72D297353CC}">
                <c16:uniqueId val="{00000001-C141-465B-9BC5-4A3B01A8113F}"/>
              </c:ext>
            </c:extLst>
          </c:dPt>
          <c:dPt>
            <c:idx val="1"/>
            <c:bubble3D val="0"/>
            <c:spPr>
              <a:solidFill>
                <a:srgbClr val="00B1B0"/>
              </a:solidFill>
              <a:ln w="19050">
                <a:solidFill>
                  <a:schemeClr val="lt1"/>
                </a:solidFill>
              </a:ln>
              <a:effectLst/>
            </c:spPr>
            <c:extLst>
              <c:ext xmlns:c16="http://schemas.microsoft.com/office/drawing/2014/chart" uri="{C3380CC4-5D6E-409C-BE32-E72D297353CC}">
                <c16:uniqueId val="{00000003-C141-465B-9BC5-4A3B01A8113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141-465B-9BC5-4A3B01A8113F}"/>
              </c:ext>
            </c:extLst>
          </c:dPt>
          <c:dPt>
            <c:idx val="3"/>
            <c:bubble3D val="0"/>
            <c:spPr>
              <a:solidFill>
                <a:srgbClr val="004B87"/>
              </a:solidFill>
              <a:ln w="19050">
                <a:solidFill>
                  <a:schemeClr val="lt1"/>
                </a:solidFill>
              </a:ln>
              <a:effectLst/>
            </c:spPr>
            <c:extLst>
              <c:ext xmlns:c16="http://schemas.microsoft.com/office/drawing/2014/chart" uri="{C3380CC4-5D6E-409C-BE32-E72D297353CC}">
                <c16:uniqueId val="{00000007-C141-465B-9BC5-4A3B01A8113F}"/>
              </c:ext>
            </c:extLst>
          </c:dPt>
          <c:cat>
            <c:strRef>
              <c:f>Sheet1!$B$2:$E$2</c:f>
              <c:strCache>
                <c:ptCount val="4"/>
                <c:pt idx="0">
                  <c:v>No confidence</c:v>
                </c:pt>
                <c:pt idx="1">
                  <c:v>Slight confidence</c:v>
                </c:pt>
                <c:pt idx="2">
                  <c:v>Moderate confidence</c:v>
                </c:pt>
                <c:pt idx="3">
                  <c:v>High confidence</c:v>
                </c:pt>
              </c:strCache>
            </c:strRef>
          </c:cat>
          <c:val>
            <c:numRef>
              <c:f>Sheet1!$B$3:$E$3</c:f>
              <c:numCache>
                <c:formatCode>General</c:formatCode>
                <c:ptCount val="4"/>
                <c:pt idx="0">
                  <c:v>12.459126248751815</c:v>
                </c:pt>
                <c:pt idx="1">
                  <c:v>21.072994686033528</c:v>
                </c:pt>
                <c:pt idx="2">
                  <c:v>26.464579617824747</c:v>
                </c:pt>
                <c:pt idx="3">
                  <c:v>37.553526052375979</c:v>
                </c:pt>
              </c:numCache>
            </c:numRef>
          </c:val>
          <c:extLst>
            <c:ext xmlns:c16="http://schemas.microsoft.com/office/drawing/2014/chart" uri="{C3380CC4-5D6E-409C-BE32-E72D297353CC}">
              <c16:uniqueId val="{00000008-C141-465B-9BC5-4A3B01A8113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200710576957631E-2"/>
          <c:y val="3.6402187222395618E-2"/>
          <c:w val="0.90179928942304255"/>
          <c:h val="0.71778543307086617"/>
        </c:manualLayout>
      </c:layout>
      <c:barChart>
        <c:barDir val="col"/>
        <c:grouping val="clustered"/>
        <c:varyColors val="0"/>
        <c:ser>
          <c:idx val="0"/>
          <c:order val="0"/>
          <c:tx>
            <c:strRef>
              <c:f>Sheet1!$B$1</c:f>
              <c:strCache>
                <c:ptCount val="1"/>
                <c:pt idx="0">
                  <c:v>2018</c:v>
                </c:pt>
              </c:strCache>
            </c:strRef>
          </c:tx>
          <c:spPr>
            <a:solidFill>
              <a:srgbClr val="00355F"/>
            </a:solidFill>
            <a:ln>
              <a:solidFill>
                <a:schemeClr val="bg1"/>
              </a:solidFill>
            </a:ln>
            <a:effectLst/>
          </c:spPr>
          <c:invertIfNegative val="0"/>
          <c:dLbls>
            <c:dLbl>
              <c:idx val="0"/>
              <c:tx>
                <c:rich>
                  <a:bodyPr/>
                  <a:lstStyle/>
                  <a:p>
                    <a:fld id="{51BF0417-75A1-41F9-977E-AF493D96E13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85-4B6B-B1A3-F68033FD87C9}"/>
                </c:ext>
              </c:extLst>
            </c:dLbl>
            <c:dLbl>
              <c:idx val="1"/>
              <c:tx>
                <c:rich>
                  <a:bodyPr/>
                  <a:lstStyle/>
                  <a:p>
                    <a:fld id="{54E512CA-36F8-474D-8423-69EBDBD83C8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85-4B6B-B1A3-F68033FD87C9}"/>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2"/>
                <c:pt idx="0">
                  <c:v>Overall</c:v>
                </c:pt>
                <c:pt idx="1">
                  <c:v>Children</c:v>
                </c:pt>
              </c:strCache>
            </c:strRef>
          </c:cat>
          <c:val>
            <c:numRef>
              <c:f>Sheet1!$B$3:$B$5</c:f>
              <c:numCache>
                <c:formatCode>General</c:formatCode>
                <c:ptCount val="2"/>
                <c:pt idx="0">
                  <c:v>12.52</c:v>
                </c:pt>
                <c:pt idx="1">
                  <c:v>16.21</c:v>
                </c:pt>
              </c:numCache>
            </c:numRef>
          </c:val>
          <c:extLst>
            <c:ext xmlns:c16="http://schemas.microsoft.com/office/drawing/2014/chart" uri="{C3380CC4-5D6E-409C-BE32-E72D297353CC}">
              <c16:uniqueId val="{00000002-F785-4B6B-B1A3-F68033FD87C9}"/>
            </c:ext>
          </c:extLst>
        </c:ser>
        <c:ser>
          <c:idx val="1"/>
          <c:order val="1"/>
          <c:tx>
            <c:strRef>
              <c:f>Sheet1!$C$1</c:f>
              <c:strCache>
                <c:ptCount val="1"/>
                <c:pt idx="0">
                  <c:v>2020 projection</c:v>
                </c:pt>
              </c:strCache>
            </c:strRef>
          </c:tx>
          <c:spPr>
            <a:solidFill>
              <a:srgbClr val="00355F">
                <a:lumMod val="50000"/>
                <a:lumOff val="50000"/>
              </a:srgbClr>
            </a:solidFill>
            <a:ln>
              <a:solidFill>
                <a:srgbClr val="0072CE"/>
              </a:solidFill>
            </a:ln>
            <a:effectLst/>
          </c:spPr>
          <c:invertIfNegative val="0"/>
          <c:dLbls>
            <c:dLbl>
              <c:idx val="0"/>
              <c:tx>
                <c:rich>
                  <a:bodyPr/>
                  <a:lstStyle/>
                  <a:p>
                    <a:fld id="{F507E6EB-80FA-4962-9D66-DD7BE73907C2}" type="VALUE">
                      <a:rPr lang="en-US" smtClean="0"/>
                      <a:pPr/>
                      <a:t>[VALUE]</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85-4B6B-B1A3-F68033FD87C9}"/>
                </c:ext>
              </c:extLst>
            </c:dLbl>
            <c:dLbl>
              <c:idx val="1"/>
              <c:tx>
                <c:rich>
                  <a:bodyPr/>
                  <a:lstStyle/>
                  <a:p>
                    <a:fld id="{338DB906-41C0-48FE-B1C6-B69180E8592C}"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785-4B6B-B1A3-F68033FD87C9}"/>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2"/>
                <c:pt idx="0">
                  <c:v>Overall</c:v>
                </c:pt>
                <c:pt idx="1">
                  <c:v>Children</c:v>
                </c:pt>
              </c:strCache>
            </c:strRef>
          </c:cat>
          <c:val>
            <c:numRef>
              <c:f>Sheet1!$C$3:$C$5</c:f>
              <c:numCache>
                <c:formatCode>0.00</c:formatCode>
                <c:ptCount val="2"/>
                <c:pt idx="0" formatCode="General">
                  <c:v>17.8</c:v>
                </c:pt>
                <c:pt idx="1">
                  <c:v>25.6</c:v>
                </c:pt>
              </c:numCache>
            </c:numRef>
          </c:val>
          <c:extLst>
            <c:ext xmlns:c16="http://schemas.microsoft.com/office/drawing/2014/chart" uri="{C3380CC4-5D6E-409C-BE32-E72D297353CC}">
              <c16:uniqueId val="{00000005-F785-4B6B-B1A3-F68033FD87C9}"/>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733916664"/>
        <c:crosses val="autoZero"/>
        <c:auto val="1"/>
        <c:lblAlgn val="ctr"/>
        <c:lblOffset val="100"/>
        <c:noMultiLvlLbl val="0"/>
      </c:catAx>
      <c:valAx>
        <c:axId val="733916664"/>
        <c:scaling>
          <c:orientation val="minMax"/>
        </c:scaling>
        <c:delete val="1"/>
        <c:axPos val="l"/>
        <c:title>
          <c:tx>
            <c:rich>
              <a:bodyPr rot="-540000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r>
                  <a:rPr lang="en-US" sz="1200">
                    <a:latin typeface="Verdana" panose="020B0604030504040204" pitchFamily="34" charset="0"/>
                    <a:ea typeface="Verdana" panose="020B0604030504040204" pitchFamily="34" charset="0"/>
                  </a:rPr>
                  <a:t>Percentage of Georgians who are</a:t>
                </a:r>
                <a:r>
                  <a:rPr lang="en-US" sz="1200" baseline="0">
                    <a:latin typeface="Verdana" panose="020B0604030504040204" pitchFamily="34" charset="0"/>
                    <a:ea typeface="Verdana" panose="020B0604030504040204" pitchFamily="34" charset="0"/>
                  </a:rPr>
                  <a:t> food insecure</a:t>
                </a:r>
                <a:endParaRPr lang="en-US" sz="1200">
                  <a:latin typeface="Verdana" panose="020B0604030504040204" pitchFamily="34" charset="0"/>
                  <a:ea typeface="Verdana" panose="020B0604030504040204" pitchFamily="34" charset="0"/>
                </a:endParaRPr>
              </a:p>
            </c:rich>
          </c:tx>
          <c:layout>
            <c:manualLayout>
              <c:xMode val="edge"/>
              <c:yMode val="edge"/>
              <c:x val="0"/>
              <c:y val="2.6873604475282708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crossAx val="733916336"/>
        <c:crosses val="autoZero"/>
        <c:crossBetween val="between"/>
      </c:valAx>
      <c:spPr>
        <a:noFill/>
        <a:ln>
          <a:noFill/>
        </a:ln>
        <a:effectLst/>
      </c:spPr>
    </c:plotArea>
    <c:legend>
      <c:legendPos val="b"/>
      <c:layout>
        <c:manualLayout>
          <c:xMode val="edge"/>
          <c:yMode val="edge"/>
          <c:x val="0.22913341399111645"/>
          <c:y val="0.88240131798769861"/>
          <c:w val="0.58316555189581032"/>
          <c:h val="0.1100547646817551"/>
        </c:manualLayout>
      </c:layout>
      <c:overlay val="0"/>
      <c:spPr>
        <a:noFill/>
        <a:ln>
          <a:solidFill>
            <a:schemeClr val="tx1"/>
          </a:solidFill>
        </a:ln>
        <a:effectLst/>
      </c:spPr>
      <c:txPr>
        <a:bodyPr rot="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83990-F464-4087-A1E1-656FD36B9DBC}"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686C56ED-8EC5-4075-9DD3-E61BCE4A0190}">
      <dgm:prSet phldrT="[Text]" custT="1"/>
      <dgm:spPr/>
      <dgm:t>
        <a:bodyPr/>
        <a:lstStyle/>
        <a:p>
          <a:r>
            <a:rPr lang="en-US" sz="1300" b="1">
              <a:latin typeface="Verdana" panose="020B0604030504040204" pitchFamily="34" charset="0"/>
              <a:ea typeface="Verdana" panose="020B0604030504040204" pitchFamily="34" charset="0"/>
            </a:rPr>
            <a:t>FPUC expires 7/25</a:t>
          </a:r>
        </a:p>
      </dgm:t>
    </dgm:pt>
    <dgm:pt modelId="{F080F6F6-73AB-40BC-92A7-0EC0B181326A}" type="parTrans" cxnId="{2A50331F-78E7-49DF-9CED-A8E596E07240}">
      <dgm:prSet/>
      <dgm:spPr/>
      <dgm:t>
        <a:bodyPr/>
        <a:lstStyle/>
        <a:p>
          <a:endParaRPr lang="en-US"/>
        </a:p>
      </dgm:t>
    </dgm:pt>
    <dgm:pt modelId="{342FBB88-6AC2-4FD5-8E46-C4A2350EA495}" type="sibTrans" cxnId="{2A50331F-78E7-49DF-9CED-A8E596E07240}">
      <dgm:prSet/>
      <dgm:spPr/>
      <dgm:t>
        <a:bodyPr/>
        <a:lstStyle/>
        <a:p>
          <a:endParaRPr lang="en-US"/>
        </a:p>
      </dgm:t>
    </dgm:pt>
    <dgm:pt modelId="{18822136-5CF6-4AE0-93B4-15A72636B11D}">
      <dgm:prSet phldrT="[Text]" custT="1"/>
      <dgm:spPr/>
      <dgm:t>
        <a:bodyPr/>
        <a:lstStyle/>
        <a:p>
          <a:r>
            <a:rPr lang="en-US" sz="1100" i="1">
              <a:latin typeface="Verdana" panose="020B0604030504040204" pitchFamily="34" charset="0"/>
              <a:ea typeface="Verdana" panose="020B0604030504040204" pitchFamily="34" charset="0"/>
            </a:rPr>
            <a:t>Employment crisis</a:t>
          </a:r>
          <a:r>
            <a:rPr lang="en-US" sz="1100">
              <a:latin typeface="Verdana" panose="020B0604030504040204" pitchFamily="34" charset="0"/>
              <a:ea typeface="Verdana" panose="020B0604030504040204" pitchFamily="34" charset="0"/>
            </a:rPr>
            <a:t>: </a:t>
          </a:r>
        </a:p>
        <a:p>
          <a:r>
            <a:rPr lang="en-US" sz="1100">
              <a:latin typeface="Verdana" panose="020B0604030504040204" pitchFamily="34" charset="0"/>
              <a:ea typeface="Verdana" panose="020B0604030504040204" pitchFamily="34" charset="0"/>
            </a:rPr>
            <a:t>Layoffs at grocery stores</a:t>
          </a:r>
        </a:p>
      </dgm:t>
    </dgm:pt>
    <dgm:pt modelId="{B60E4E9B-6292-407D-B84B-B9A0714673E2}" type="parTrans" cxnId="{C70C1931-9902-4570-973B-DC51EC941F77}">
      <dgm:prSet/>
      <dgm:spPr/>
      <dgm:t>
        <a:bodyPr/>
        <a:lstStyle/>
        <a:p>
          <a:endParaRPr lang="en-US"/>
        </a:p>
      </dgm:t>
    </dgm:pt>
    <dgm:pt modelId="{F46982C6-C2D8-4595-9482-A57DE8BB44F2}" type="sibTrans" cxnId="{C70C1931-9902-4570-973B-DC51EC941F77}">
      <dgm:prSet/>
      <dgm:spPr/>
      <dgm:t>
        <a:bodyPr/>
        <a:lstStyle/>
        <a:p>
          <a:endParaRPr lang="en-US"/>
        </a:p>
      </dgm:t>
    </dgm:pt>
    <dgm:pt modelId="{0511CC18-9B55-4A3E-96A5-A9F6D7AC52BC}">
      <dgm:prSet phldrT="[Text]" custT="1"/>
      <dgm:spPr/>
      <dgm:t>
        <a:bodyPr/>
        <a:lstStyle/>
        <a:p>
          <a:r>
            <a:rPr lang="en-US" sz="1100" i="1">
              <a:latin typeface="Verdana" panose="020B0604030504040204" pitchFamily="34" charset="0"/>
              <a:ea typeface="Verdana" panose="020B0604030504040204" pitchFamily="34" charset="0"/>
            </a:rPr>
            <a:t>Housing crisis</a:t>
          </a:r>
          <a:r>
            <a:rPr lang="en-US" sz="1100">
              <a:latin typeface="Verdana" panose="020B0604030504040204" pitchFamily="34" charset="0"/>
              <a:ea typeface="Verdana" panose="020B0604030504040204" pitchFamily="34" charset="0"/>
            </a:rPr>
            <a:t>: </a:t>
          </a:r>
        </a:p>
        <a:p>
          <a:r>
            <a:rPr lang="en-US" sz="1100">
              <a:latin typeface="Verdana" panose="020B0604030504040204" pitchFamily="34" charset="0"/>
              <a:ea typeface="Verdana" panose="020B0604030504040204" pitchFamily="34" charset="0"/>
            </a:rPr>
            <a:t>Landlords evict renters and foreclosures increase</a:t>
          </a:r>
        </a:p>
      </dgm:t>
    </dgm:pt>
    <dgm:pt modelId="{9D03C847-2BE7-4F05-8707-F10DF0D0CF4E}" type="parTrans" cxnId="{E0C906F4-7E25-4D20-976E-1CE0D003D9A2}">
      <dgm:prSet/>
      <dgm:spPr/>
      <dgm:t>
        <a:bodyPr/>
        <a:lstStyle/>
        <a:p>
          <a:endParaRPr lang="en-US"/>
        </a:p>
      </dgm:t>
    </dgm:pt>
    <dgm:pt modelId="{B9525227-3B6D-437F-B679-3FDFA761E592}" type="sibTrans" cxnId="{E0C906F4-7E25-4D20-976E-1CE0D003D9A2}">
      <dgm:prSet/>
      <dgm:spPr/>
      <dgm:t>
        <a:bodyPr/>
        <a:lstStyle/>
        <a:p>
          <a:endParaRPr lang="en-US"/>
        </a:p>
      </dgm:t>
    </dgm:pt>
    <dgm:pt modelId="{7B7DE157-A368-4A3B-A782-E7A3668AA5EA}">
      <dgm:prSet phldrT="[Text]" custT="1"/>
      <dgm:spPr/>
      <dgm:t>
        <a:bodyPr/>
        <a:lstStyle/>
        <a:p>
          <a:pPr algn="l"/>
          <a:r>
            <a:rPr lang="en-US" sz="1100" i="1">
              <a:latin typeface="Verdana" panose="020B0604030504040204" pitchFamily="34" charset="0"/>
              <a:ea typeface="Verdana" panose="020B0604030504040204" pitchFamily="34" charset="0"/>
            </a:rPr>
            <a:t>Debt crisis</a:t>
          </a:r>
          <a:r>
            <a:rPr lang="en-US" sz="1100">
              <a:latin typeface="Verdana" panose="020B0604030504040204" pitchFamily="34" charset="0"/>
              <a:ea typeface="Verdana" panose="020B0604030504040204" pitchFamily="34" charset="0"/>
            </a:rPr>
            <a:t>: </a:t>
          </a:r>
        </a:p>
        <a:p>
          <a:pPr algn="l"/>
          <a:r>
            <a:rPr lang="en-US" sz="1100">
              <a:latin typeface="Verdana" panose="020B0604030504040204" pitchFamily="34" charset="0"/>
              <a:ea typeface="Verdana" panose="020B0604030504040204" pitchFamily="34" charset="0"/>
            </a:rPr>
            <a:t>Credit scores collapse and recession lengthens</a:t>
          </a:r>
        </a:p>
      </dgm:t>
    </dgm:pt>
    <dgm:pt modelId="{04EA7402-F736-4619-898F-5828580CC620}" type="parTrans" cxnId="{838845EB-F93D-490F-BD63-242E6C167871}">
      <dgm:prSet/>
      <dgm:spPr/>
      <dgm:t>
        <a:bodyPr/>
        <a:lstStyle/>
        <a:p>
          <a:endParaRPr lang="en-US"/>
        </a:p>
      </dgm:t>
    </dgm:pt>
    <dgm:pt modelId="{690E75F0-0BAE-47C7-8684-28704707D813}" type="sibTrans" cxnId="{838845EB-F93D-490F-BD63-242E6C167871}">
      <dgm:prSet/>
      <dgm:spPr/>
      <dgm:t>
        <a:bodyPr/>
        <a:lstStyle/>
        <a:p>
          <a:endParaRPr lang="en-US"/>
        </a:p>
      </dgm:t>
    </dgm:pt>
    <dgm:pt modelId="{A9893B15-D873-46CB-97FD-8F203AD5A196}">
      <dgm:prSet phldrT="[Text]" custT="1"/>
      <dgm:spPr/>
      <dgm:t>
        <a:bodyPr/>
        <a:lstStyle/>
        <a:p>
          <a:pPr>
            <a:spcAft>
              <a:spcPts val="0"/>
            </a:spcAft>
          </a:pPr>
          <a:r>
            <a:rPr lang="en-US" sz="1100">
              <a:latin typeface="Verdana" panose="020B0604030504040204" pitchFamily="34" charset="0"/>
              <a:ea typeface="Verdana" panose="020B0604030504040204" pitchFamily="34" charset="0"/>
            </a:rPr>
            <a:t>Families cut back on </a:t>
          </a:r>
        </a:p>
        <a:p>
          <a:pPr>
            <a:spcAft>
              <a:spcPts val="0"/>
            </a:spcAft>
          </a:pPr>
          <a:r>
            <a:rPr lang="en-US" sz="1100">
              <a:latin typeface="Verdana" panose="020B0604030504040204" pitchFamily="34" charset="0"/>
              <a:ea typeface="Verdana" panose="020B0604030504040204" pitchFamily="34" charset="0"/>
            </a:rPr>
            <a:t>food and other basics</a:t>
          </a:r>
        </a:p>
      </dgm:t>
    </dgm:pt>
    <dgm:pt modelId="{A6C56A40-F57C-4A59-A5E7-461839CCDF7C}" type="parTrans" cxnId="{38457116-B45B-4E3C-A8DF-3384DFEE3A52}">
      <dgm:prSet/>
      <dgm:spPr/>
      <dgm:t>
        <a:bodyPr/>
        <a:lstStyle/>
        <a:p>
          <a:endParaRPr lang="en-US"/>
        </a:p>
      </dgm:t>
    </dgm:pt>
    <dgm:pt modelId="{5957BA82-BC36-42C9-BCFE-5508E120ADB6}" type="sibTrans" cxnId="{38457116-B45B-4E3C-A8DF-3384DFEE3A52}">
      <dgm:prSet/>
      <dgm:spPr/>
      <dgm:t>
        <a:bodyPr/>
        <a:lstStyle/>
        <a:p>
          <a:endParaRPr lang="en-US"/>
        </a:p>
      </dgm:t>
    </dgm:pt>
    <dgm:pt modelId="{9C4B5A3F-B663-4063-BE6D-4398254DBC7D}">
      <dgm:prSet phldrT="[Text]" custT="1"/>
      <dgm:spPr/>
      <dgm:t>
        <a:bodyPr/>
        <a:lstStyle/>
        <a:p>
          <a:r>
            <a:rPr lang="en-US" sz="1100">
              <a:latin typeface="Verdana" panose="020B0604030504040204" pitchFamily="34" charset="0"/>
              <a:ea typeface="Verdana" panose="020B0604030504040204" pitchFamily="34" charset="0"/>
            </a:rPr>
            <a:t>Families miss rent and mortgage payments</a:t>
          </a:r>
        </a:p>
      </dgm:t>
    </dgm:pt>
    <dgm:pt modelId="{07DA1F63-5059-407E-95C9-71E73B635105}" type="parTrans" cxnId="{26D82722-DDDA-41F8-AB0E-B287233BFB3F}">
      <dgm:prSet/>
      <dgm:spPr/>
      <dgm:t>
        <a:bodyPr/>
        <a:lstStyle/>
        <a:p>
          <a:endParaRPr lang="en-US"/>
        </a:p>
      </dgm:t>
    </dgm:pt>
    <dgm:pt modelId="{3C205621-87BD-421B-9435-69D8BC0BA1E7}" type="sibTrans" cxnId="{26D82722-DDDA-41F8-AB0E-B287233BFB3F}">
      <dgm:prSet/>
      <dgm:spPr/>
      <dgm:t>
        <a:bodyPr/>
        <a:lstStyle/>
        <a:p>
          <a:endParaRPr lang="en-US"/>
        </a:p>
      </dgm:t>
    </dgm:pt>
    <dgm:pt modelId="{2104CAC9-3F1D-4AE2-9CDE-40726B73CA84}">
      <dgm:prSet phldrT="[Text]" custT="1"/>
      <dgm:spPr/>
      <dgm:t>
        <a:bodyPr/>
        <a:lstStyle/>
        <a:p>
          <a:pPr algn="r"/>
          <a:r>
            <a:rPr lang="en-US" sz="1100">
              <a:latin typeface="Verdana" panose="020B0604030504040204" pitchFamily="34" charset="0"/>
              <a:ea typeface="Verdana" panose="020B0604030504040204" pitchFamily="34" charset="0"/>
            </a:rPr>
            <a:t>Families can’t afford COBRA or other health insurance payments, postpone health care (including COVID19 care)</a:t>
          </a:r>
        </a:p>
      </dgm:t>
    </dgm:pt>
    <dgm:pt modelId="{FBDCB6EA-EBC6-4ED1-8137-6478F77A983C}" type="parTrans" cxnId="{02E00420-0838-4CE3-A48F-B72A2F35878C}">
      <dgm:prSet/>
      <dgm:spPr/>
      <dgm:t>
        <a:bodyPr/>
        <a:lstStyle/>
        <a:p>
          <a:endParaRPr lang="en-US"/>
        </a:p>
      </dgm:t>
    </dgm:pt>
    <dgm:pt modelId="{4B3938C0-0972-49A5-A5BE-8EA88C5E4F8B}" type="sibTrans" cxnId="{02E00420-0838-4CE3-A48F-B72A2F35878C}">
      <dgm:prSet/>
      <dgm:spPr/>
      <dgm:t>
        <a:bodyPr/>
        <a:lstStyle/>
        <a:p>
          <a:endParaRPr lang="en-US"/>
        </a:p>
      </dgm:t>
    </dgm:pt>
    <dgm:pt modelId="{31910A41-C165-469B-9BBA-C5365319BFAB}" type="pres">
      <dgm:prSet presAssocID="{1B283990-F464-4087-A1E1-656FD36B9DBC}" presName="Name0" presStyleCnt="0">
        <dgm:presLayoutVars>
          <dgm:chMax val="7"/>
          <dgm:chPref val="5"/>
        </dgm:presLayoutVars>
      </dgm:prSet>
      <dgm:spPr/>
    </dgm:pt>
    <dgm:pt modelId="{60D03921-763E-435B-86C7-CB8FE67425D0}" type="pres">
      <dgm:prSet presAssocID="{1B283990-F464-4087-A1E1-656FD36B9DBC}" presName="arrowNode" presStyleLbl="node1" presStyleIdx="0" presStyleCnt="1" custAng="439586"/>
      <dgm:spPr/>
    </dgm:pt>
    <dgm:pt modelId="{6AB0C394-4D6E-4122-B225-7FCF5180DD5B}" type="pres">
      <dgm:prSet presAssocID="{686C56ED-8EC5-4075-9DD3-E61BCE4A0190}" presName="txNode1" presStyleLbl="revTx" presStyleIdx="0" presStyleCnt="7" custScaleX="87376" custScaleY="19472" custLinFactNeighborX="57915" custLinFactNeighborY="37531">
        <dgm:presLayoutVars>
          <dgm:bulletEnabled val="1"/>
        </dgm:presLayoutVars>
      </dgm:prSet>
      <dgm:spPr/>
    </dgm:pt>
    <dgm:pt modelId="{173C6506-2EA6-4902-AC72-A5ADA514261D}" type="pres">
      <dgm:prSet presAssocID="{18822136-5CF6-4AE0-93B4-15A72636B11D}" presName="txNode2" presStyleLbl="revTx" presStyleIdx="1" presStyleCnt="7" custScaleX="60767" custScaleY="51404" custLinFactNeighborX="-7741" custLinFactNeighborY="41544">
        <dgm:presLayoutVars>
          <dgm:bulletEnabled val="1"/>
        </dgm:presLayoutVars>
      </dgm:prSet>
      <dgm:spPr/>
    </dgm:pt>
    <dgm:pt modelId="{663738AE-2795-4135-8F4E-935A283B0147}" type="pres">
      <dgm:prSet presAssocID="{F46982C6-C2D8-4595-9482-A57DE8BB44F2}" presName="dotNode2" presStyleCnt="0"/>
      <dgm:spPr/>
    </dgm:pt>
    <dgm:pt modelId="{73F0D73A-F1FD-49C3-A67D-390349169D26}" type="pres">
      <dgm:prSet presAssocID="{F46982C6-C2D8-4595-9482-A57DE8BB44F2}" presName="dotRepeatNode" presStyleLbl="fgShp" presStyleIdx="0" presStyleCnt="5" custLinFactY="-69071" custLinFactNeighborY="-100000"/>
      <dgm:spPr/>
    </dgm:pt>
    <dgm:pt modelId="{62B35620-7BC2-4E39-9DF7-44DEBC15A190}" type="pres">
      <dgm:prSet presAssocID="{A9893B15-D873-46CB-97FD-8F203AD5A196}" presName="txNode3" presStyleLbl="revTx" presStyleIdx="2" presStyleCnt="7" custScaleX="101282" custScaleY="53898" custLinFactNeighborX="-2415" custLinFactNeighborY="-42108">
        <dgm:presLayoutVars>
          <dgm:bulletEnabled val="1"/>
        </dgm:presLayoutVars>
      </dgm:prSet>
      <dgm:spPr/>
    </dgm:pt>
    <dgm:pt modelId="{DDA7C5C6-A8B1-4DE2-BB82-ED5A007DB1F0}" type="pres">
      <dgm:prSet presAssocID="{5957BA82-BC36-42C9-BCFE-5508E120ADB6}" presName="dotNode3" presStyleCnt="0"/>
      <dgm:spPr/>
    </dgm:pt>
    <dgm:pt modelId="{0A0D9CDE-748C-451F-B2EF-C34A409DFDC5}" type="pres">
      <dgm:prSet presAssocID="{5957BA82-BC36-42C9-BCFE-5508E120ADB6}" presName="dotRepeatNode" presStyleLbl="fgShp" presStyleIdx="1" presStyleCnt="5" custLinFactNeighborX="54129" custLinFactNeighborY="-84535"/>
      <dgm:spPr/>
    </dgm:pt>
    <dgm:pt modelId="{03EB2059-7311-446E-94FB-58C440975B59}" type="pres">
      <dgm:prSet presAssocID="{0511CC18-9B55-4A3E-96A5-A9F6D7AC52BC}" presName="txNode4" presStyleLbl="revTx" presStyleIdx="3" presStyleCnt="7" custScaleY="60333" custLinFactNeighborX="3281" custLinFactNeighborY="47470">
        <dgm:presLayoutVars>
          <dgm:bulletEnabled val="1"/>
        </dgm:presLayoutVars>
      </dgm:prSet>
      <dgm:spPr/>
    </dgm:pt>
    <dgm:pt modelId="{34CFAFF7-FB66-4165-93B7-38779D6B1F80}" type="pres">
      <dgm:prSet presAssocID="{B9525227-3B6D-437F-B679-3FDFA761E592}" presName="dotNode4" presStyleCnt="0"/>
      <dgm:spPr/>
    </dgm:pt>
    <dgm:pt modelId="{6F8E5E7E-3DBF-494B-928F-D02ED3A4795F}" type="pres">
      <dgm:prSet presAssocID="{B9525227-3B6D-437F-B679-3FDFA761E592}" presName="dotRepeatNode" presStyleLbl="fgShp" presStyleIdx="2" presStyleCnt="5"/>
      <dgm:spPr/>
    </dgm:pt>
    <dgm:pt modelId="{1829680F-62D6-4E3C-8A3E-14973DDEA124}" type="pres">
      <dgm:prSet presAssocID="{9C4B5A3F-B663-4063-BE6D-4398254DBC7D}" presName="txNode5" presStyleLbl="revTx" presStyleIdx="4" presStyleCnt="7" custScaleX="62305" custScaleY="51302" custLinFactNeighborX="12189" custLinFactNeighborY="-40353">
        <dgm:presLayoutVars>
          <dgm:bulletEnabled val="1"/>
        </dgm:presLayoutVars>
      </dgm:prSet>
      <dgm:spPr/>
    </dgm:pt>
    <dgm:pt modelId="{0ACC0540-4523-4DCF-8B37-20C061E3EC05}" type="pres">
      <dgm:prSet presAssocID="{3C205621-87BD-421B-9435-69D8BC0BA1E7}" presName="dotNode5" presStyleCnt="0"/>
      <dgm:spPr/>
    </dgm:pt>
    <dgm:pt modelId="{C8296CE1-6959-41A5-967C-7BEAE44CCD0E}" type="pres">
      <dgm:prSet presAssocID="{3C205621-87BD-421B-9435-69D8BC0BA1E7}" presName="dotRepeatNode" presStyleLbl="fgShp" presStyleIdx="3" presStyleCnt="5" custLinFactNeighborY="61480"/>
      <dgm:spPr/>
    </dgm:pt>
    <dgm:pt modelId="{58EBAB36-D961-4570-8BB8-2F056F6C8AAC}" type="pres">
      <dgm:prSet presAssocID="{2104CAC9-3F1D-4AE2-9CDE-40726B73CA84}" presName="txNode6" presStyleLbl="revTx" presStyleIdx="5" presStyleCnt="7" custLinFactX="-55979" custLinFactNeighborX="-100000" custLinFactNeighborY="5001">
        <dgm:presLayoutVars>
          <dgm:bulletEnabled val="1"/>
        </dgm:presLayoutVars>
      </dgm:prSet>
      <dgm:spPr/>
    </dgm:pt>
    <dgm:pt modelId="{E22F1A54-F368-4368-A4D5-C3EF15FA9BBD}" type="pres">
      <dgm:prSet presAssocID="{4B3938C0-0972-49A5-A5BE-8EA88C5E4F8B}" presName="dotNode6" presStyleCnt="0"/>
      <dgm:spPr/>
    </dgm:pt>
    <dgm:pt modelId="{4AB58A53-D3CC-44EA-91F9-61A164DD50A8}" type="pres">
      <dgm:prSet presAssocID="{4B3938C0-0972-49A5-A5BE-8EA88C5E4F8B}" presName="dotRepeatNode" presStyleLbl="fgShp" presStyleIdx="4" presStyleCnt="5" custLinFactY="100000" custLinFactNeighborX="-31080" custLinFactNeighborY="115181"/>
      <dgm:spPr/>
    </dgm:pt>
    <dgm:pt modelId="{F16B36D4-F7EE-423C-84E7-3940519C6A74}" type="pres">
      <dgm:prSet presAssocID="{7B7DE157-A368-4A3B-A782-E7A3668AA5EA}" presName="txNode7" presStyleLbl="revTx" presStyleIdx="6" presStyleCnt="7" custScaleX="51084" custLinFactNeighborX="32337" custLinFactNeighborY="-42821">
        <dgm:presLayoutVars>
          <dgm:bulletEnabled val="1"/>
        </dgm:presLayoutVars>
      </dgm:prSet>
      <dgm:spPr/>
    </dgm:pt>
  </dgm:ptLst>
  <dgm:cxnLst>
    <dgm:cxn modelId="{38457116-B45B-4E3C-A8DF-3384DFEE3A52}" srcId="{1B283990-F464-4087-A1E1-656FD36B9DBC}" destId="{A9893B15-D873-46CB-97FD-8F203AD5A196}" srcOrd="2" destOrd="0" parTransId="{A6C56A40-F57C-4A59-A5E7-461839CCDF7C}" sibTransId="{5957BA82-BC36-42C9-BCFE-5508E120ADB6}"/>
    <dgm:cxn modelId="{2A50331F-78E7-49DF-9CED-A8E596E07240}" srcId="{1B283990-F464-4087-A1E1-656FD36B9DBC}" destId="{686C56ED-8EC5-4075-9DD3-E61BCE4A0190}" srcOrd="0" destOrd="0" parTransId="{F080F6F6-73AB-40BC-92A7-0EC0B181326A}" sibTransId="{342FBB88-6AC2-4FD5-8E46-C4A2350EA495}"/>
    <dgm:cxn modelId="{02E00420-0838-4CE3-A48F-B72A2F35878C}" srcId="{1B283990-F464-4087-A1E1-656FD36B9DBC}" destId="{2104CAC9-3F1D-4AE2-9CDE-40726B73CA84}" srcOrd="5" destOrd="0" parTransId="{FBDCB6EA-EBC6-4ED1-8137-6478F77A983C}" sibTransId="{4B3938C0-0972-49A5-A5BE-8EA88C5E4F8B}"/>
    <dgm:cxn modelId="{FEA60221-977B-45C8-B19C-4EE1361B6007}" type="presOf" srcId="{7B7DE157-A368-4A3B-A782-E7A3668AA5EA}" destId="{F16B36D4-F7EE-423C-84E7-3940519C6A74}" srcOrd="0" destOrd="0" presId="urn:microsoft.com/office/officeart/2009/3/layout/DescendingProcess"/>
    <dgm:cxn modelId="{C3B4FC21-DF08-4EB6-AC20-27250A9E6B40}" type="presOf" srcId="{3C205621-87BD-421B-9435-69D8BC0BA1E7}" destId="{C8296CE1-6959-41A5-967C-7BEAE44CCD0E}" srcOrd="0" destOrd="0" presId="urn:microsoft.com/office/officeart/2009/3/layout/DescendingProcess"/>
    <dgm:cxn modelId="{26D82722-DDDA-41F8-AB0E-B287233BFB3F}" srcId="{1B283990-F464-4087-A1E1-656FD36B9DBC}" destId="{9C4B5A3F-B663-4063-BE6D-4398254DBC7D}" srcOrd="4" destOrd="0" parTransId="{07DA1F63-5059-407E-95C9-71E73B635105}" sibTransId="{3C205621-87BD-421B-9435-69D8BC0BA1E7}"/>
    <dgm:cxn modelId="{610EAB2A-F130-4271-92D7-A93BA06CED46}" type="presOf" srcId="{1B283990-F464-4087-A1E1-656FD36B9DBC}" destId="{31910A41-C165-469B-9BBA-C5365319BFAB}" srcOrd="0" destOrd="0" presId="urn:microsoft.com/office/officeart/2009/3/layout/DescendingProcess"/>
    <dgm:cxn modelId="{C70C1931-9902-4570-973B-DC51EC941F77}" srcId="{1B283990-F464-4087-A1E1-656FD36B9DBC}" destId="{18822136-5CF6-4AE0-93B4-15A72636B11D}" srcOrd="1" destOrd="0" parTransId="{B60E4E9B-6292-407D-B84B-B9A0714673E2}" sibTransId="{F46982C6-C2D8-4595-9482-A57DE8BB44F2}"/>
    <dgm:cxn modelId="{B06B4B34-4211-4E94-A87C-A2EA2F076DF7}" type="presOf" srcId="{0511CC18-9B55-4A3E-96A5-A9F6D7AC52BC}" destId="{03EB2059-7311-446E-94FB-58C440975B59}" srcOrd="0" destOrd="0" presId="urn:microsoft.com/office/officeart/2009/3/layout/DescendingProcess"/>
    <dgm:cxn modelId="{25CD8334-0017-4B49-B10F-CEA12CE63D72}" type="presOf" srcId="{2104CAC9-3F1D-4AE2-9CDE-40726B73CA84}" destId="{58EBAB36-D961-4570-8BB8-2F056F6C8AAC}" srcOrd="0" destOrd="0" presId="urn:microsoft.com/office/officeart/2009/3/layout/DescendingProcess"/>
    <dgm:cxn modelId="{C76A8C38-36D0-4B76-8F57-4427954095D1}" type="presOf" srcId="{5957BA82-BC36-42C9-BCFE-5508E120ADB6}" destId="{0A0D9CDE-748C-451F-B2EF-C34A409DFDC5}" srcOrd="0" destOrd="0" presId="urn:microsoft.com/office/officeart/2009/3/layout/DescendingProcess"/>
    <dgm:cxn modelId="{88DE1E3E-205D-44F9-B8E5-C3CEE1B05689}" type="presOf" srcId="{B9525227-3B6D-437F-B679-3FDFA761E592}" destId="{6F8E5E7E-3DBF-494B-928F-D02ED3A4795F}" srcOrd="0" destOrd="0" presId="urn:microsoft.com/office/officeart/2009/3/layout/DescendingProcess"/>
    <dgm:cxn modelId="{64105445-DFBB-4DCA-9838-19FAD3A2220D}" type="presOf" srcId="{A9893B15-D873-46CB-97FD-8F203AD5A196}" destId="{62B35620-7BC2-4E39-9DF7-44DEBC15A190}" srcOrd="0" destOrd="0" presId="urn:microsoft.com/office/officeart/2009/3/layout/DescendingProcess"/>
    <dgm:cxn modelId="{B050F665-1C87-4E51-ACF5-9A4F2014B412}" type="presOf" srcId="{686C56ED-8EC5-4075-9DD3-E61BCE4A0190}" destId="{6AB0C394-4D6E-4122-B225-7FCF5180DD5B}" srcOrd="0" destOrd="0" presId="urn:microsoft.com/office/officeart/2009/3/layout/DescendingProcess"/>
    <dgm:cxn modelId="{DBDE418B-503B-4B39-919A-92FFAAB87C01}" type="presOf" srcId="{4B3938C0-0972-49A5-A5BE-8EA88C5E4F8B}" destId="{4AB58A53-D3CC-44EA-91F9-61A164DD50A8}" srcOrd="0" destOrd="0" presId="urn:microsoft.com/office/officeart/2009/3/layout/DescendingProcess"/>
    <dgm:cxn modelId="{1B0978A4-390E-45A2-8B09-3E35AFB704AD}" type="presOf" srcId="{18822136-5CF6-4AE0-93B4-15A72636B11D}" destId="{173C6506-2EA6-4902-AC72-A5ADA514261D}" srcOrd="0" destOrd="0" presId="urn:microsoft.com/office/officeart/2009/3/layout/DescendingProcess"/>
    <dgm:cxn modelId="{B826F2B9-D140-4835-AD9F-A0F4442026C6}" type="presOf" srcId="{F46982C6-C2D8-4595-9482-A57DE8BB44F2}" destId="{73F0D73A-F1FD-49C3-A67D-390349169D26}" srcOrd="0" destOrd="0" presId="urn:microsoft.com/office/officeart/2009/3/layout/DescendingProcess"/>
    <dgm:cxn modelId="{838845EB-F93D-490F-BD63-242E6C167871}" srcId="{1B283990-F464-4087-A1E1-656FD36B9DBC}" destId="{7B7DE157-A368-4A3B-A782-E7A3668AA5EA}" srcOrd="6" destOrd="0" parTransId="{04EA7402-F736-4619-898F-5828580CC620}" sibTransId="{690E75F0-0BAE-47C7-8684-28704707D813}"/>
    <dgm:cxn modelId="{E0C906F4-7E25-4D20-976E-1CE0D003D9A2}" srcId="{1B283990-F464-4087-A1E1-656FD36B9DBC}" destId="{0511CC18-9B55-4A3E-96A5-A9F6D7AC52BC}" srcOrd="3" destOrd="0" parTransId="{9D03C847-2BE7-4F05-8707-F10DF0D0CF4E}" sibTransId="{B9525227-3B6D-437F-B679-3FDFA761E592}"/>
    <dgm:cxn modelId="{B1E986FF-5628-4383-A61B-24E0BEB01FC0}" type="presOf" srcId="{9C4B5A3F-B663-4063-BE6D-4398254DBC7D}" destId="{1829680F-62D6-4E3C-8A3E-14973DDEA124}" srcOrd="0" destOrd="0" presId="urn:microsoft.com/office/officeart/2009/3/layout/DescendingProcess"/>
    <dgm:cxn modelId="{5B814840-E839-4C31-8760-7F935478BD34}" type="presParOf" srcId="{31910A41-C165-469B-9BBA-C5365319BFAB}" destId="{60D03921-763E-435B-86C7-CB8FE67425D0}" srcOrd="0" destOrd="0" presId="urn:microsoft.com/office/officeart/2009/3/layout/DescendingProcess"/>
    <dgm:cxn modelId="{FB9D1D23-2234-4AE3-8626-85FAACC2F909}" type="presParOf" srcId="{31910A41-C165-469B-9BBA-C5365319BFAB}" destId="{6AB0C394-4D6E-4122-B225-7FCF5180DD5B}" srcOrd="1" destOrd="0" presId="urn:microsoft.com/office/officeart/2009/3/layout/DescendingProcess"/>
    <dgm:cxn modelId="{B1E010BF-4414-4F0E-9B31-3E8E98D9F98A}" type="presParOf" srcId="{31910A41-C165-469B-9BBA-C5365319BFAB}" destId="{173C6506-2EA6-4902-AC72-A5ADA514261D}" srcOrd="2" destOrd="0" presId="urn:microsoft.com/office/officeart/2009/3/layout/DescendingProcess"/>
    <dgm:cxn modelId="{A28EBD1B-3A57-4197-AFF4-93A7676FD311}" type="presParOf" srcId="{31910A41-C165-469B-9BBA-C5365319BFAB}" destId="{663738AE-2795-4135-8F4E-935A283B0147}" srcOrd="3" destOrd="0" presId="urn:microsoft.com/office/officeart/2009/3/layout/DescendingProcess"/>
    <dgm:cxn modelId="{3546C73A-0AAB-49B7-8401-EE317842A554}" type="presParOf" srcId="{663738AE-2795-4135-8F4E-935A283B0147}" destId="{73F0D73A-F1FD-49C3-A67D-390349169D26}" srcOrd="0" destOrd="0" presId="urn:microsoft.com/office/officeart/2009/3/layout/DescendingProcess"/>
    <dgm:cxn modelId="{74E3359B-B893-4179-9C8F-9D34EC06D494}" type="presParOf" srcId="{31910A41-C165-469B-9BBA-C5365319BFAB}" destId="{62B35620-7BC2-4E39-9DF7-44DEBC15A190}" srcOrd="4" destOrd="0" presId="urn:microsoft.com/office/officeart/2009/3/layout/DescendingProcess"/>
    <dgm:cxn modelId="{33946BA1-9DBD-4108-BFBD-4201F5AD7443}" type="presParOf" srcId="{31910A41-C165-469B-9BBA-C5365319BFAB}" destId="{DDA7C5C6-A8B1-4DE2-BB82-ED5A007DB1F0}" srcOrd="5" destOrd="0" presId="urn:microsoft.com/office/officeart/2009/3/layout/DescendingProcess"/>
    <dgm:cxn modelId="{134F1489-EE50-4D69-84B7-D4CFB2E0B48C}" type="presParOf" srcId="{DDA7C5C6-A8B1-4DE2-BB82-ED5A007DB1F0}" destId="{0A0D9CDE-748C-451F-B2EF-C34A409DFDC5}" srcOrd="0" destOrd="0" presId="urn:microsoft.com/office/officeart/2009/3/layout/DescendingProcess"/>
    <dgm:cxn modelId="{25A4845C-5EC4-4729-9398-7634C5382B44}" type="presParOf" srcId="{31910A41-C165-469B-9BBA-C5365319BFAB}" destId="{03EB2059-7311-446E-94FB-58C440975B59}" srcOrd="6" destOrd="0" presId="urn:microsoft.com/office/officeart/2009/3/layout/DescendingProcess"/>
    <dgm:cxn modelId="{52DEBF53-EA98-444B-A9F8-4BD2C3B36406}" type="presParOf" srcId="{31910A41-C165-469B-9BBA-C5365319BFAB}" destId="{34CFAFF7-FB66-4165-93B7-38779D6B1F80}" srcOrd="7" destOrd="0" presId="urn:microsoft.com/office/officeart/2009/3/layout/DescendingProcess"/>
    <dgm:cxn modelId="{20C9E6F9-C1A0-44B6-96C8-2AAF4B6824AB}" type="presParOf" srcId="{34CFAFF7-FB66-4165-93B7-38779D6B1F80}" destId="{6F8E5E7E-3DBF-494B-928F-D02ED3A4795F}" srcOrd="0" destOrd="0" presId="urn:microsoft.com/office/officeart/2009/3/layout/DescendingProcess"/>
    <dgm:cxn modelId="{06CC3621-139C-4194-90CE-1F54EABFE221}" type="presParOf" srcId="{31910A41-C165-469B-9BBA-C5365319BFAB}" destId="{1829680F-62D6-4E3C-8A3E-14973DDEA124}" srcOrd="8" destOrd="0" presId="urn:microsoft.com/office/officeart/2009/3/layout/DescendingProcess"/>
    <dgm:cxn modelId="{04547532-1D4C-42A8-8CF4-C6091616D988}" type="presParOf" srcId="{31910A41-C165-469B-9BBA-C5365319BFAB}" destId="{0ACC0540-4523-4DCF-8B37-20C061E3EC05}" srcOrd="9" destOrd="0" presId="urn:microsoft.com/office/officeart/2009/3/layout/DescendingProcess"/>
    <dgm:cxn modelId="{D17E0016-1622-4003-9C59-B41A513DCEF5}" type="presParOf" srcId="{0ACC0540-4523-4DCF-8B37-20C061E3EC05}" destId="{C8296CE1-6959-41A5-967C-7BEAE44CCD0E}" srcOrd="0" destOrd="0" presId="urn:microsoft.com/office/officeart/2009/3/layout/DescendingProcess"/>
    <dgm:cxn modelId="{3B8364DA-65F0-45A6-B2FE-72D50D47AAEC}" type="presParOf" srcId="{31910A41-C165-469B-9BBA-C5365319BFAB}" destId="{58EBAB36-D961-4570-8BB8-2F056F6C8AAC}" srcOrd="10" destOrd="0" presId="urn:microsoft.com/office/officeart/2009/3/layout/DescendingProcess"/>
    <dgm:cxn modelId="{04D576A8-0E87-4331-9CD6-2BD401856267}" type="presParOf" srcId="{31910A41-C165-469B-9BBA-C5365319BFAB}" destId="{E22F1A54-F368-4368-A4D5-C3EF15FA9BBD}" srcOrd="11" destOrd="0" presId="urn:microsoft.com/office/officeart/2009/3/layout/DescendingProcess"/>
    <dgm:cxn modelId="{8294CBC4-53FC-446D-8C79-CB66A6E938CF}" type="presParOf" srcId="{E22F1A54-F368-4368-A4D5-C3EF15FA9BBD}" destId="{4AB58A53-D3CC-44EA-91F9-61A164DD50A8}" srcOrd="0" destOrd="0" presId="urn:microsoft.com/office/officeart/2009/3/layout/DescendingProcess"/>
    <dgm:cxn modelId="{C3897510-DB21-46F1-9834-2FF48633B5AC}" type="presParOf" srcId="{31910A41-C165-469B-9BBA-C5365319BFAB}" destId="{F16B36D4-F7EE-423C-84E7-3940519C6A74}" srcOrd="1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8B5157-89A4-42C9-9419-FA77A3FD9C1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CCCE76BD-F1D1-4FD8-8E9B-790B1731ED47}">
      <dgm:prSet phldrT="[Text]"/>
      <dgm:spPr/>
      <dgm:t>
        <a:bodyPr/>
        <a:lstStyle/>
        <a:p>
          <a:r>
            <a:rPr lang="en-US">
              <a:latin typeface="Verdana" panose="020B0604030504040204" pitchFamily="34" charset="0"/>
              <a:ea typeface="Verdana" panose="020B0604030504040204" pitchFamily="34" charset="0"/>
            </a:rPr>
            <a:t>States don’t have the budget to spend more on UI, public health, school safety</a:t>
          </a:r>
        </a:p>
      </dgm:t>
    </dgm:pt>
    <dgm:pt modelId="{F909B57A-ED32-4BEB-BF92-8BCABA54132A}" type="parTrans" cxnId="{79E38C33-865C-4E6D-99B9-8DF12666407F}">
      <dgm:prSet/>
      <dgm:spPr/>
      <dgm:t>
        <a:bodyPr/>
        <a:lstStyle/>
        <a:p>
          <a:endParaRPr lang="en-US"/>
        </a:p>
      </dgm:t>
    </dgm:pt>
    <dgm:pt modelId="{B60355BA-E646-482F-A21B-91E91C96F915}" type="sibTrans" cxnId="{79E38C33-865C-4E6D-99B9-8DF12666407F}">
      <dgm:prSet/>
      <dgm:spPr>
        <a:solidFill>
          <a:schemeClr val="accent1">
            <a:lumMod val="75000"/>
          </a:schemeClr>
        </a:solidFill>
      </dgm:spPr>
      <dgm:t>
        <a:bodyPr/>
        <a:lstStyle/>
        <a:p>
          <a:endParaRPr lang="en-US"/>
        </a:p>
      </dgm:t>
    </dgm:pt>
    <dgm:pt modelId="{6BEB2421-E2BF-4793-8F49-8B9F2A7296D1}">
      <dgm:prSet phldrT="[Text]"/>
      <dgm:spPr/>
      <dgm:t>
        <a:bodyPr/>
        <a:lstStyle/>
        <a:p>
          <a:r>
            <a:rPr lang="en-US">
              <a:latin typeface="Verdana" panose="020B0604030504040204" pitchFamily="34" charset="0"/>
              <a:ea typeface="Verdana" panose="020B0604030504040204" pitchFamily="34" charset="0"/>
            </a:rPr>
            <a:t>Families dramatically cut spending or go into debt </a:t>
          </a:r>
        </a:p>
      </dgm:t>
    </dgm:pt>
    <dgm:pt modelId="{859669D8-F9DA-45AD-B004-F6FDE91F729D}" type="parTrans" cxnId="{9D0C798B-E906-4C6F-8E8B-27B628286B90}">
      <dgm:prSet/>
      <dgm:spPr/>
      <dgm:t>
        <a:bodyPr/>
        <a:lstStyle/>
        <a:p>
          <a:endParaRPr lang="en-US"/>
        </a:p>
      </dgm:t>
    </dgm:pt>
    <dgm:pt modelId="{F0554276-F8F7-462B-8BDE-1FEEF365B64D}" type="sibTrans" cxnId="{9D0C798B-E906-4C6F-8E8B-27B628286B90}">
      <dgm:prSet/>
      <dgm:spPr>
        <a:solidFill>
          <a:schemeClr val="accent1">
            <a:lumMod val="75000"/>
          </a:schemeClr>
        </a:solidFill>
      </dgm:spPr>
      <dgm:t>
        <a:bodyPr/>
        <a:lstStyle/>
        <a:p>
          <a:endParaRPr lang="en-US"/>
        </a:p>
      </dgm:t>
    </dgm:pt>
    <dgm:pt modelId="{099DBCDF-0F34-46AC-B141-6C57DC7CB601}">
      <dgm:prSet phldrT="[Text]"/>
      <dgm:spPr/>
      <dgm:t>
        <a:bodyPr/>
        <a:lstStyle/>
        <a:p>
          <a:r>
            <a:rPr lang="en-US">
              <a:latin typeface="Verdana" panose="020B0604030504040204" pitchFamily="34" charset="0"/>
              <a:ea typeface="Verdana" panose="020B0604030504040204" pitchFamily="34" charset="0"/>
            </a:rPr>
            <a:t>Businesses permanently close; landlords lose income or foreclose/evict</a:t>
          </a:r>
        </a:p>
      </dgm:t>
    </dgm:pt>
    <dgm:pt modelId="{53272037-2CD2-45F5-A12B-1EFD70964707}" type="parTrans" cxnId="{DDC25B06-8FDB-44BF-BBC5-A5AD6F7128B9}">
      <dgm:prSet/>
      <dgm:spPr/>
      <dgm:t>
        <a:bodyPr/>
        <a:lstStyle/>
        <a:p>
          <a:endParaRPr lang="en-US"/>
        </a:p>
      </dgm:t>
    </dgm:pt>
    <dgm:pt modelId="{807AD88C-1ECD-4E54-934A-AF60B05FDA72}" type="sibTrans" cxnId="{DDC25B06-8FDB-44BF-BBC5-A5AD6F7128B9}">
      <dgm:prSet/>
      <dgm:spPr>
        <a:solidFill>
          <a:schemeClr val="accent1">
            <a:lumMod val="75000"/>
          </a:schemeClr>
        </a:solidFill>
      </dgm:spPr>
      <dgm:t>
        <a:bodyPr/>
        <a:lstStyle/>
        <a:p>
          <a:endParaRPr lang="en-US"/>
        </a:p>
      </dgm:t>
    </dgm:pt>
    <dgm:pt modelId="{940A1323-D059-489D-AB9F-6DFF48C798D7}">
      <dgm:prSet phldrT="[Text]"/>
      <dgm:spPr/>
      <dgm:t>
        <a:bodyPr/>
        <a:lstStyle/>
        <a:p>
          <a:r>
            <a:rPr lang="en-US">
              <a:latin typeface="Verdana" panose="020B0604030504040204" pitchFamily="34" charset="0"/>
              <a:ea typeface="Verdana" panose="020B0604030504040204" pitchFamily="34" charset="0"/>
            </a:rPr>
            <a:t>Public health worsens as schools are understaffed and families can’t pay for medical care</a:t>
          </a:r>
        </a:p>
      </dgm:t>
    </dgm:pt>
    <dgm:pt modelId="{A4565DB9-6B6F-4D16-9E2D-CCA3B71EF4FC}" type="parTrans" cxnId="{5DB258A8-EC34-4E45-A63F-1AF3D1655D7C}">
      <dgm:prSet/>
      <dgm:spPr/>
      <dgm:t>
        <a:bodyPr/>
        <a:lstStyle/>
        <a:p>
          <a:endParaRPr lang="en-US"/>
        </a:p>
      </dgm:t>
    </dgm:pt>
    <dgm:pt modelId="{887B7774-5CE1-4320-9E76-616D97F06078}" type="sibTrans" cxnId="{5DB258A8-EC34-4E45-A63F-1AF3D1655D7C}">
      <dgm:prSet/>
      <dgm:spPr>
        <a:solidFill>
          <a:schemeClr val="accent1">
            <a:lumMod val="75000"/>
          </a:schemeClr>
        </a:solidFill>
      </dgm:spPr>
      <dgm:t>
        <a:bodyPr/>
        <a:lstStyle/>
        <a:p>
          <a:endParaRPr lang="en-US"/>
        </a:p>
      </dgm:t>
    </dgm:pt>
    <dgm:pt modelId="{4F2D2D4C-0FC4-4631-A3F8-B30ACC5245BF}">
      <dgm:prSet phldrT="[Text]"/>
      <dgm:spPr/>
      <dgm:t>
        <a:bodyPr/>
        <a:lstStyle/>
        <a:p>
          <a:r>
            <a:rPr lang="en-US">
              <a:latin typeface="Verdana" panose="020B0604030504040204" pitchFamily="34" charset="0"/>
              <a:ea typeface="Verdana" panose="020B0604030504040204" pitchFamily="34" charset="0"/>
            </a:rPr>
            <a:t>States cut middle-class jobs, social services</a:t>
          </a:r>
        </a:p>
      </dgm:t>
    </dgm:pt>
    <dgm:pt modelId="{CD4B7E09-8352-4261-B937-DB971CE9A7F8}" type="parTrans" cxnId="{3755F7D8-C0DE-4381-9EB1-0BD5257F9A6C}">
      <dgm:prSet/>
      <dgm:spPr/>
      <dgm:t>
        <a:bodyPr/>
        <a:lstStyle/>
        <a:p>
          <a:endParaRPr lang="en-US"/>
        </a:p>
      </dgm:t>
    </dgm:pt>
    <dgm:pt modelId="{8E8652FB-6F22-4952-BAA7-EEFABA5A92B2}" type="sibTrans" cxnId="{3755F7D8-C0DE-4381-9EB1-0BD5257F9A6C}">
      <dgm:prSet/>
      <dgm:spPr>
        <a:solidFill>
          <a:schemeClr val="accent1">
            <a:lumMod val="75000"/>
          </a:schemeClr>
        </a:solidFill>
      </dgm:spPr>
      <dgm:t>
        <a:bodyPr/>
        <a:lstStyle/>
        <a:p>
          <a:endParaRPr lang="en-US"/>
        </a:p>
      </dgm:t>
    </dgm:pt>
    <dgm:pt modelId="{B972A314-2FAD-4561-BA46-CD24CA8082F0}" type="pres">
      <dgm:prSet presAssocID="{B68B5157-89A4-42C9-9419-FA77A3FD9C1A}" presName="cycle" presStyleCnt="0">
        <dgm:presLayoutVars>
          <dgm:dir/>
          <dgm:resizeHandles val="exact"/>
        </dgm:presLayoutVars>
      </dgm:prSet>
      <dgm:spPr/>
    </dgm:pt>
    <dgm:pt modelId="{B7293136-BA7D-4786-B1E7-B9AC6043B3F0}" type="pres">
      <dgm:prSet presAssocID="{CCCE76BD-F1D1-4FD8-8E9B-790B1731ED47}" presName="dummy" presStyleCnt="0"/>
      <dgm:spPr/>
    </dgm:pt>
    <dgm:pt modelId="{FC7ADBD0-276E-4834-BBAA-96AC69089BF4}" type="pres">
      <dgm:prSet presAssocID="{CCCE76BD-F1D1-4FD8-8E9B-790B1731ED47}" presName="node" presStyleLbl="revTx" presStyleIdx="0" presStyleCnt="5">
        <dgm:presLayoutVars>
          <dgm:bulletEnabled val="1"/>
        </dgm:presLayoutVars>
      </dgm:prSet>
      <dgm:spPr/>
    </dgm:pt>
    <dgm:pt modelId="{9D951666-B4FC-45A4-B266-A3DD7B4B80D7}" type="pres">
      <dgm:prSet presAssocID="{B60355BA-E646-482F-A21B-91E91C96F915}" presName="sibTrans" presStyleLbl="node1" presStyleIdx="0" presStyleCnt="5"/>
      <dgm:spPr/>
    </dgm:pt>
    <dgm:pt modelId="{6476DC12-EB5D-4ED3-8639-9A2EB305340B}" type="pres">
      <dgm:prSet presAssocID="{4F2D2D4C-0FC4-4631-A3F8-B30ACC5245BF}" presName="dummy" presStyleCnt="0"/>
      <dgm:spPr/>
    </dgm:pt>
    <dgm:pt modelId="{5B8BCF01-CE72-4508-BAA0-BCA0D0AD9522}" type="pres">
      <dgm:prSet presAssocID="{4F2D2D4C-0FC4-4631-A3F8-B30ACC5245BF}" presName="node" presStyleLbl="revTx" presStyleIdx="1" presStyleCnt="5">
        <dgm:presLayoutVars>
          <dgm:bulletEnabled val="1"/>
        </dgm:presLayoutVars>
      </dgm:prSet>
      <dgm:spPr/>
    </dgm:pt>
    <dgm:pt modelId="{4323E163-8E43-44A4-A4BA-ECB9A0D52127}" type="pres">
      <dgm:prSet presAssocID="{8E8652FB-6F22-4952-BAA7-EEFABA5A92B2}" presName="sibTrans" presStyleLbl="node1" presStyleIdx="1" presStyleCnt="5"/>
      <dgm:spPr/>
    </dgm:pt>
    <dgm:pt modelId="{14A0ED77-1ADC-4B94-BCD1-24A4CBCBAD9E}" type="pres">
      <dgm:prSet presAssocID="{6BEB2421-E2BF-4793-8F49-8B9F2A7296D1}" presName="dummy" presStyleCnt="0"/>
      <dgm:spPr/>
    </dgm:pt>
    <dgm:pt modelId="{02BFE690-FEF8-47DD-A48F-6013F1A130B6}" type="pres">
      <dgm:prSet presAssocID="{6BEB2421-E2BF-4793-8F49-8B9F2A7296D1}" presName="node" presStyleLbl="revTx" presStyleIdx="2" presStyleCnt="5">
        <dgm:presLayoutVars>
          <dgm:bulletEnabled val="1"/>
        </dgm:presLayoutVars>
      </dgm:prSet>
      <dgm:spPr/>
    </dgm:pt>
    <dgm:pt modelId="{ACCB6C8C-ECE6-4739-AE54-324A27536738}" type="pres">
      <dgm:prSet presAssocID="{F0554276-F8F7-462B-8BDE-1FEEF365B64D}" presName="sibTrans" presStyleLbl="node1" presStyleIdx="2" presStyleCnt="5"/>
      <dgm:spPr/>
    </dgm:pt>
    <dgm:pt modelId="{F5581FCF-9CF3-4A63-B3C5-DBD23D80C694}" type="pres">
      <dgm:prSet presAssocID="{099DBCDF-0F34-46AC-B141-6C57DC7CB601}" presName="dummy" presStyleCnt="0"/>
      <dgm:spPr/>
    </dgm:pt>
    <dgm:pt modelId="{A648F324-7362-467D-AA38-928C4D04D4BB}" type="pres">
      <dgm:prSet presAssocID="{099DBCDF-0F34-46AC-B141-6C57DC7CB601}" presName="node" presStyleLbl="revTx" presStyleIdx="3" presStyleCnt="5">
        <dgm:presLayoutVars>
          <dgm:bulletEnabled val="1"/>
        </dgm:presLayoutVars>
      </dgm:prSet>
      <dgm:spPr/>
    </dgm:pt>
    <dgm:pt modelId="{4CE169D0-812B-4E44-8B55-1612F9EEB375}" type="pres">
      <dgm:prSet presAssocID="{807AD88C-1ECD-4E54-934A-AF60B05FDA72}" presName="sibTrans" presStyleLbl="node1" presStyleIdx="3" presStyleCnt="5"/>
      <dgm:spPr/>
    </dgm:pt>
    <dgm:pt modelId="{552EE5BA-29A1-41DB-8BCD-4450B266831D}" type="pres">
      <dgm:prSet presAssocID="{940A1323-D059-489D-AB9F-6DFF48C798D7}" presName="dummy" presStyleCnt="0"/>
      <dgm:spPr/>
    </dgm:pt>
    <dgm:pt modelId="{BABCE18E-578C-4819-B37C-8A5A5C9482CE}" type="pres">
      <dgm:prSet presAssocID="{940A1323-D059-489D-AB9F-6DFF48C798D7}" presName="node" presStyleLbl="revTx" presStyleIdx="4" presStyleCnt="5">
        <dgm:presLayoutVars>
          <dgm:bulletEnabled val="1"/>
        </dgm:presLayoutVars>
      </dgm:prSet>
      <dgm:spPr/>
    </dgm:pt>
    <dgm:pt modelId="{991BCF85-3DCD-49E9-AA9D-4C503C98A5FB}" type="pres">
      <dgm:prSet presAssocID="{887B7774-5CE1-4320-9E76-616D97F06078}" presName="sibTrans" presStyleLbl="node1" presStyleIdx="4" presStyleCnt="5"/>
      <dgm:spPr/>
    </dgm:pt>
  </dgm:ptLst>
  <dgm:cxnLst>
    <dgm:cxn modelId="{FCF5B103-6D07-4B50-A196-659B1F58DFEB}" type="presOf" srcId="{B60355BA-E646-482F-A21B-91E91C96F915}" destId="{9D951666-B4FC-45A4-B266-A3DD7B4B80D7}" srcOrd="0" destOrd="0" presId="urn:microsoft.com/office/officeart/2005/8/layout/cycle1"/>
    <dgm:cxn modelId="{DDC25B06-8FDB-44BF-BBC5-A5AD6F7128B9}" srcId="{B68B5157-89A4-42C9-9419-FA77A3FD9C1A}" destId="{099DBCDF-0F34-46AC-B141-6C57DC7CB601}" srcOrd="3" destOrd="0" parTransId="{53272037-2CD2-45F5-A12B-1EFD70964707}" sibTransId="{807AD88C-1ECD-4E54-934A-AF60B05FDA72}"/>
    <dgm:cxn modelId="{A896A00A-D4C9-4DCE-91D5-40D2E8AFE9B6}" type="presOf" srcId="{B68B5157-89A4-42C9-9419-FA77A3FD9C1A}" destId="{B972A314-2FAD-4561-BA46-CD24CA8082F0}" srcOrd="0" destOrd="0" presId="urn:microsoft.com/office/officeart/2005/8/layout/cycle1"/>
    <dgm:cxn modelId="{3B31AA2D-AC98-4E70-99F6-B3892991BB0E}" type="presOf" srcId="{940A1323-D059-489D-AB9F-6DFF48C798D7}" destId="{BABCE18E-578C-4819-B37C-8A5A5C9482CE}" srcOrd="0" destOrd="0" presId="urn:microsoft.com/office/officeart/2005/8/layout/cycle1"/>
    <dgm:cxn modelId="{A15B172F-3636-4381-82F1-E4D2E2A75ABE}" type="presOf" srcId="{8E8652FB-6F22-4952-BAA7-EEFABA5A92B2}" destId="{4323E163-8E43-44A4-A4BA-ECB9A0D52127}" srcOrd="0" destOrd="0" presId="urn:microsoft.com/office/officeart/2005/8/layout/cycle1"/>
    <dgm:cxn modelId="{79E38C33-865C-4E6D-99B9-8DF12666407F}" srcId="{B68B5157-89A4-42C9-9419-FA77A3FD9C1A}" destId="{CCCE76BD-F1D1-4FD8-8E9B-790B1731ED47}" srcOrd="0" destOrd="0" parTransId="{F909B57A-ED32-4BEB-BF92-8BCABA54132A}" sibTransId="{B60355BA-E646-482F-A21B-91E91C96F915}"/>
    <dgm:cxn modelId="{4F9A6D6C-0124-48A3-9ECE-1E17817ACD33}" type="presOf" srcId="{6BEB2421-E2BF-4793-8F49-8B9F2A7296D1}" destId="{02BFE690-FEF8-47DD-A48F-6013F1A130B6}" srcOrd="0" destOrd="0" presId="urn:microsoft.com/office/officeart/2005/8/layout/cycle1"/>
    <dgm:cxn modelId="{3F780987-BC99-49ED-B89E-78F63BD06186}" type="presOf" srcId="{807AD88C-1ECD-4E54-934A-AF60B05FDA72}" destId="{4CE169D0-812B-4E44-8B55-1612F9EEB375}" srcOrd="0" destOrd="0" presId="urn:microsoft.com/office/officeart/2005/8/layout/cycle1"/>
    <dgm:cxn modelId="{9D0C798B-E906-4C6F-8E8B-27B628286B90}" srcId="{B68B5157-89A4-42C9-9419-FA77A3FD9C1A}" destId="{6BEB2421-E2BF-4793-8F49-8B9F2A7296D1}" srcOrd="2" destOrd="0" parTransId="{859669D8-F9DA-45AD-B004-F6FDE91F729D}" sibTransId="{F0554276-F8F7-462B-8BDE-1FEEF365B64D}"/>
    <dgm:cxn modelId="{EE955396-4F8D-4BC8-89BC-699BB4083E96}" type="presOf" srcId="{099DBCDF-0F34-46AC-B141-6C57DC7CB601}" destId="{A648F324-7362-467D-AA38-928C4D04D4BB}" srcOrd="0" destOrd="0" presId="urn:microsoft.com/office/officeart/2005/8/layout/cycle1"/>
    <dgm:cxn modelId="{A16981A1-096C-4EE4-86C6-AA6760451577}" type="presOf" srcId="{F0554276-F8F7-462B-8BDE-1FEEF365B64D}" destId="{ACCB6C8C-ECE6-4739-AE54-324A27536738}" srcOrd="0" destOrd="0" presId="urn:microsoft.com/office/officeart/2005/8/layout/cycle1"/>
    <dgm:cxn modelId="{5DB258A8-EC34-4E45-A63F-1AF3D1655D7C}" srcId="{B68B5157-89A4-42C9-9419-FA77A3FD9C1A}" destId="{940A1323-D059-489D-AB9F-6DFF48C798D7}" srcOrd="4" destOrd="0" parTransId="{A4565DB9-6B6F-4D16-9E2D-CCA3B71EF4FC}" sibTransId="{887B7774-5CE1-4320-9E76-616D97F06078}"/>
    <dgm:cxn modelId="{9A2993BA-501A-4714-A7A4-A68011255E1C}" type="presOf" srcId="{887B7774-5CE1-4320-9E76-616D97F06078}" destId="{991BCF85-3DCD-49E9-AA9D-4C503C98A5FB}" srcOrd="0" destOrd="0" presId="urn:microsoft.com/office/officeart/2005/8/layout/cycle1"/>
    <dgm:cxn modelId="{203B0FD3-3EA4-436E-B096-55E1CB49A7E2}" type="presOf" srcId="{4F2D2D4C-0FC4-4631-A3F8-B30ACC5245BF}" destId="{5B8BCF01-CE72-4508-BAA0-BCA0D0AD9522}" srcOrd="0" destOrd="0" presId="urn:microsoft.com/office/officeart/2005/8/layout/cycle1"/>
    <dgm:cxn modelId="{3755F7D8-C0DE-4381-9EB1-0BD5257F9A6C}" srcId="{B68B5157-89A4-42C9-9419-FA77A3FD9C1A}" destId="{4F2D2D4C-0FC4-4631-A3F8-B30ACC5245BF}" srcOrd="1" destOrd="0" parTransId="{CD4B7E09-8352-4261-B937-DB971CE9A7F8}" sibTransId="{8E8652FB-6F22-4952-BAA7-EEFABA5A92B2}"/>
    <dgm:cxn modelId="{A8E240E3-D014-425C-BD7F-8150ABD1ABCD}" type="presOf" srcId="{CCCE76BD-F1D1-4FD8-8E9B-790B1731ED47}" destId="{FC7ADBD0-276E-4834-BBAA-96AC69089BF4}" srcOrd="0" destOrd="0" presId="urn:microsoft.com/office/officeart/2005/8/layout/cycle1"/>
    <dgm:cxn modelId="{05704E0D-8C7C-41D1-8B24-96E46CF28927}" type="presParOf" srcId="{B972A314-2FAD-4561-BA46-CD24CA8082F0}" destId="{B7293136-BA7D-4786-B1E7-B9AC6043B3F0}" srcOrd="0" destOrd="0" presId="urn:microsoft.com/office/officeart/2005/8/layout/cycle1"/>
    <dgm:cxn modelId="{6D72CA4E-8A45-447E-85FC-93812BF77312}" type="presParOf" srcId="{B972A314-2FAD-4561-BA46-CD24CA8082F0}" destId="{FC7ADBD0-276E-4834-BBAA-96AC69089BF4}" srcOrd="1" destOrd="0" presId="urn:microsoft.com/office/officeart/2005/8/layout/cycle1"/>
    <dgm:cxn modelId="{DAEDC0E8-C76B-4770-B128-CA023B5F3A31}" type="presParOf" srcId="{B972A314-2FAD-4561-BA46-CD24CA8082F0}" destId="{9D951666-B4FC-45A4-B266-A3DD7B4B80D7}" srcOrd="2" destOrd="0" presId="urn:microsoft.com/office/officeart/2005/8/layout/cycle1"/>
    <dgm:cxn modelId="{5ADDF26E-1E56-4E18-9772-79EB54592AC3}" type="presParOf" srcId="{B972A314-2FAD-4561-BA46-CD24CA8082F0}" destId="{6476DC12-EB5D-4ED3-8639-9A2EB305340B}" srcOrd="3" destOrd="0" presId="urn:microsoft.com/office/officeart/2005/8/layout/cycle1"/>
    <dgm:cxn modelId="{2748FCBD-11B8-473F-B52C-920EDE317567}" type="presParOf" srcId="{B972A314-2FAD-4561-BA46-CD24CA8082F0}" destId="{5B8BCF01-CE72-4508-BAA0-BCA0D0AD9522}" srcOrd="4" destOrd="0" presId="urn:microsoft.com/office/officeart/2005/8/layout/cycle1"/>
    <dgm:cxn modelId="{71EB81F5-DF0E-43E4-9CEF-04E72CB741A2}" type="presParOf" srcId="{B972A314-2FAD-4561-BA46-CD24CA8082F0}" destId="{4323E163-8E43-44A4-A4BA-ECB9A0D52127}" srcOrd="5" destOrd="0" presId="urn:microsoft.com/office/officeart/2005/8/layout/cycle1"/>
    <dgm:cxn modelId="{DB55B26D-3476-4321-8D97-45E4CECE421A}" type="presParOf" srcId="{B972A314-2FAD-4561-BA46-CD24CA8082F0}" destId="{14A0ED77-1ADC-4B94-BCD1-24A4CBCBAD9E}" srcOrd="6" destOrd="0" presId="urn:microsoft.com/office/officeart/2005/8/layout/cycle1"/>
    <dgm:cxn modelId="{3494CEE6-8B75-4DBE-83D2-0FA064344BC2}" type="presParOf" srcId="{B972A314-2FAD-4561-BA46-CD24CA8082F0}" destId="{02BFE690-FEF8-47DD-A48F-6013F1A130B6}" srcOrd="7" destOrd="0" presId="urn:microsoft.com/office/officeart/2005/8/layout/cycle1"/>
    <dgm:cxn modelId="{2EBB9581-2B52-4469-8C84-6107540C3F22}" type="presParOf" srcId="{B972A314-2FAD-4561-BA46-CD24CA8082F0}" destId="{ACCB6C8C-ECE6-4739-AE54-324A27536738}" srcOrd="8" destOrd="0" presId="urn:microsoft.com/office/officeart/2005/8/layout/cycle1"/>
    <dgm:cxn modelId="{6F76F104-BEF5-4852-A424-740AF7B7E4A0}" type="presParOf" srcId="{B972A314-2FAD-4561-BA46-CD24CA8082F0}" destId="{F5581FCF-9CF3-4A63-B3C5-DBD23D80C694}" srcOrd="9" destOrd="0" presId="urn:microsoft.com/office/officeart/2005/8/layout/cycle1"/>
    <dgm:cxn modelId="{A61ACA86-E661-42A2-8BC0-0FFF471A48D6}" type="presParOf" srcId="{B972A314-2FAD-4561-BA46-CD24CA8082F0}" destId="{A648F324-7362-467D-AA38-928C4D04D4BB}" srcOrd="10" destOrd="0" presId="urn:microsoft.com/office/officeart/2005/8/layout/cycle1"/>
    <dgm:cxn modelId="{5ADFE5C4-5AC2-428C-BE04-B1DF772F228A}" type="presParOf" srcId="{B972A314-2FAD-4561-BA46-CD24CA8082F0}" destId="{4CE169D0-812B-4E44-8B55-1612F9EEB375}" srcOrd="11" destOrd="0" presId="urn:microsoft.com/office/officeart/2005/8/layout/cycle1"/>
    <dgm:cxn modelId="{A4811BC5-413E-4CF2-B172-4E78289645E1}" type="presParOf" srcId="{B972A314-2FAD-4561-BA46-CD24CA8082F0}" destId="{552EE5BA-29A1-41DB-8BCD-4450B266831D}" srcOrd="12" destOrd="0" presId="urn:microsoft.com/office/officeart/2005/8/layout/cycle1"/>
    <dgm:cxn modelId="{ABBCB23C-9014-4D6A-AD75-E68A7C6F69CF}" type="presParOf" srcId="{B972A314-2FAD-4561-BA46-CD24CA8082F0}" destId="{BABCE18E-578C-4819-B37C-8A5A5C9482CE}" srcOrd="13" destOrd="0" presId="urn:microsoft.com/office/officeart/2005/8/layout/cycle1"/>
    <dgm:cxn modelId="{3F7EB5E7-ACDD-4CEB-9540-44D0CD91010A}" type="presParOf" srcId="{B972A314-2FAD-4561-BA46-CD24CA8082F0}" destId="{991BCF85-3DCD-49E9-AA9D-4C503C98A5FB}"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03921-763E-435B-86C7-CB8FE67425D0}">
      <dsp:nvSpPr>
        <dsp:cNvPr id="0" name=""/>
        <dsp:cNvSpPr/>
      </dsp:nvSpPr>
      <dsp:spPr>
        <a:xfrm rot="4835960">
          <a:off x="395675" y="1206779"/>
          <a:ext cx="5235199" cy="3650899"/>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F0D73A-F1FD-49C3-A67D-390349169D26}">
      <dsp:nvSpPr>
        <dsp:cNvPr id="0" name=""/>
        <dsp:cNvSpPr/>
      </dsp:nvSpPr>
      <dsp:spPr>
        <a:xfrm>
          <a:off x="2180019" y="1343535"/>
          <a:ext cx="132205" cy="132205"/>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0D9CDE-748C-451F-B2EF-C34A409DFDC5}">
      <dsp:nvSpPr>
        <dsp:cNvPr id="0" name=""/>
        <dsp:cNvSpPr/>
      </dsp:nvSpPr>
      <dsp:spPr>
        <a:xfrm>
          <a:off x="2885316" y="1898608"/>
          <a:ext cx="132205" cy="132205"/>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8E5E7E-3DBF-494B-928F-D02ED3A4795F}">
      <dsp:nvSpPr>
        <dsp:cNvPr id="0" name=""/>
        <dsp:cNvSpPr/>
      </dsp:nvSpPr>
      <dsp:spPr>
        <a:xfrm>
          <a:off x="3347427" y="2527059"/>
          <a:ext cx="132205" cy="132205"/>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B0C394-4D6E-4122-B225-7FCF5180DD5B}">
      <dsp:nvSpPr>
        <dsp:cNvPr id="0" name=""/>
        <dsp:cNvSpPr/>
      </dsp:nvSpPr>
      <dsp:spPr>
        <a:xfrm>
          <a:off x="1629996" y="754855"/>
          <a:ext cx="2156644" cy="188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b" anchorCtr="0">
          <a:noAutofit/>
        </a:bodyPr>
        <a:lstStyle/>
        <a:p>
          <a:pPr marL="0" lvl="0" indent="0" algn="ctr" defTabSz="577850">
            <a:lnSpc>
              <a:spcPct val="90000"/>
            </a:lnSpc>
            <a:spcBef>
              <a:spcPct val="0"/>
            </a:spcBef>
            <a:spcAft>
              <a:spcPct val="35000"/>
            </a:spcAft>
            <a:buNone/>
          </a:pPr>
          <a:r>
            <a:rPr lang="en-US" sz="1300" b="1" kern="1200">
              <a:latin typeface="Verdana" panose="020B0604030504040204" pitchFamily="34" charset="0"/>
              <a:ea typeface="Verdana" panose="020B0604030504040204" pitchFamily="34" charset="0"/>
            </a:rPr>
            <a:t>FPUC expires 7/25</a:t>
          </a:r>
        </a:p>
      </dsp:txBody>
      <dsp:txXfrm>
        <a:off x="1629996" y="754855"/>
        <a:ext cx="2156644" cy="188939"/>
      </dsp:txXfrm>
    </dsp:sp>
    <dsp:sp modelId="{173C6506-2EA6-4902-AC72-A5ADA514261D}">
      <dsp:nvSpPr>
        <dsp:cNvPr id="0" name=""/>
        <dsp:cNvSpPr/>
      </dsp:nvSpPr>
      <dsp:spPr>
        <a:xfrm>
          <a:off x="3423555" y="1786875"/>
          <a:ext cx="2270076" cy="498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l" defTabSz="488950">
            <a:lnSpc>
              <a:spcPct val="90000"/>
            </a:lnSpc>
            <a:spcBef>
              <a:spcPct val="0"/>
            </a:spcBef>
            <a:spcAft>
              <a:spcPct val="35000"/>
            </a:spcAft>
            <a:buNone/>
          </a:pPr>
          <a:r>
            <a:rPr lang="en-US" sz="1100" i="1" kern="1200">
              <a:latin typeface="Verdana" panose="020B0604030504040204" pitchFamily="34" charset="0"/>
              <a:ea typeface="Verdana" panose="020B0604030504040204" pitchFamily="34" charset="0"/>
            </a:rPr>
            <a:t>Employment crisis</a:t>
          </a:r>
          <a:r>
            <a:rPr lang="en-US" sz="1100" kern="1200">
              <a:latin typeface="Verdana" panose="020B0604030504040204" pitchFamily="34" charset="0"/>
              <a:ea typeface="Verdana" panose="020B0604030504040204" pitchFamily="34" charset="0"/>
            </a:rPr>
            <a:t>: </a:t>
          </a:r>
        </a:p>
        <a:p>
          <a:pPr marL="0" lvl="0" indent="0" algn="l" defTabSz="488950">
            <a:lnSpc>
              <a:spcPct val="90000"/>
            </a:lnSpc>
            <a:spcBef>
              <a:spcPct val="0"/>
            </a:spcBef>
            <a:spcAft>
              <a:spcPct val="35000"/>
            </a:spcAft>
            <a:buNone/>
          </a:pPr>
          <a:r>
            <a:rPr lang="en-US" sz="1100" kern="1200">
              <a:latin typeface="Verdana" panose="020B0604030504040204" pitchFamily="34" charset="0"/>
              <a:ea typeface="Verdana" panose="020B0604030504040204" pitchFamily="34" charset="0"/>
            </a:rPr>
            <a:t>Layoffs at grocery stores</a:t>
          </a:r>
        </a:p>
      </dsp:txBody>
      <dsp:txXfrm>
        <a:off x="3423555" y="1786875"/>
        <a:ext cx="2270076" cy="498779"/>
      </dsp:txXfrm>
    </dsp:sp>
    <dsp:sp modelId="{62B35620-7BC2-4E39-9DF7-44DEBC15A190}">
      <dsp:nvSpPr>
        <dsp:cNvPr id="0" name=""/>
        <dsp:cNvSpPr/>
      </dsp:nvSpPr>
      <dsp:spPr>
        <a:xfrm>
          <a:off x="0" y="1406401"/>
          <a:ext cx="2229620" cy="52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r" defTabSz="488950">
            <a:lnSpc>
              <a:spcPct val="90000"/>
            </a:lnSpc>
            <a:spcBef>
              <a:spcPct val="0"/>
            </a:spcBef>
            <a:spcAft>
              <a:spcPts val="0"/>
            </a:spcAft>
            <a:buNone/>
          </a:pPr>
          <a:r>
            <a:rPr lang="en-US" sz="1100" kern="1200">
              <a:latin typeface="Verdana" panose="020B0604030504040204" pitchFamily="34" charset="0"/>
              <a:ea typeface="Verdana" panose="020B0604030504040204" pitchFamily="34" charset="0"/>
            </a:rPr>
            <a:t>Families cut back on </a:t>
          </a:r>
        </a:p>
        <a:p>
          <a:pPr marL="0" lvl="0" indent="0" algn="r" defTabSz="488950">
            <a:lnSpc>
              <a:spcPct val="90000"/>
            </a:lnSpc>
            <a:spcBef>
              <a:spcPct val="0"/>
            </a:spcBef>
            <a:spcAft>
              <a:spcPts val="0"/>
            </a:spcAft>
            <a:buNone/>
          </a:pPr>
          <a:r>
            <a:rPr lang="en-US" sz="1100" kern="1200">
              <a:latin typeface="Verdana" panose="020B0604030504040204" pitchFamily="34" charset="0"/>
              <a:ea typeface="Verdana" panose="020B0604030504040204" pitchFamily="34" charset="0"/>
            </a:rPr>
            <a:t>food and other basics</a:t>
          </a:r>
        </a:p>
      </dsp:txBody>
      <dsp:txXfrm>
        <a:off x="0" y="1406401"/>
        <a:ext cx="2229620" cy="522979"/>
      </dsp:txXfrm>
    </dsp:sp>
    <dsp:sp modelId="{C8296CE1-6959-41A5-967C-7BEAE44CCD0E}">
      <dsp:nvSpPr>
        <dsp:cNvPr id="0" name=""/>
        <dsp:cNvSpPr/>
      </dsp:nvSpPr>
      <dsp:spPr>
        <a:xfrm>
          <a:off x="3809053" y="3179611"/>
          <a:ext cx="132205" cy="132205"/>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EB2059-7311-446E-94FB-58C440975B59}">
      <dsp:nvSpPr>
        <dsp:cNvPr id="0" name=""/>
        <dsp:cNvSpPr/>
      </dsp:nvSpPr>
      <dsp:spPr>
        <a:xfrm>
          <a:off x="4144587" y="2761060"/>
          <a:ext cx="2601652" cy="58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l" defTabSz="488950">
            <a:lnSpc>
              <a:spcPct val="90000"/>
            </a:lnSpc>
            <a:spcBef>
              <a:spcPct val="0"/>
            </a:spcBef>
            <a:spcAft>
              <a:spcPct val="35000"/>
            </a:spcAft>
            <a:buNone/>
          </a:pPr>
          <a:r>
            <a:rPr lang="en-US" sz="1100" i="1" kern="1200">
              <a:latin typeface="Verdana" panose="020B0604030504040204" pitchFamily="34" charset="0"/>
              <a:ea typeface="Verdana" panose="020B0604030504040204" pitchFamily="34" charset="0"/>
            </a:rPr>
            <a:t>Housing crisis</a:t>
          </a:r>
          <a:r>
            <a:rPr lang="en-US" sz="1100" kern="1200">
              <a:latin typeface="Verdana" panose="020B0604030504040204" pitchFamily="34" charset="0"/>
              <a:ea typeface="Verdana" panose="020B0604030504040204" pitchFamily="34" charset="0"/>
            </a:rPr>
            <a:t>: </a:t>
          </a:r>
        </a:p>
        <a:p>
          <a:pPr marL="0" lvl="0" indent="0" algn="l" defTabSz="488950">
            <a:lnSpc>
              <a:spcPct val="90000"/>
            </a:lnSpc>
            <a:spcBef>
              <a:spcPct val="0"/>
            </a:spcBef>
            <a:spcAft>
              <a:spcPct val="35000"/>
            </a:spcAft>
            <a:buNone/>
          </a:pPr>
          <a:r>
            <a:rPr lang="en-US" sz="1100" kern="1200">
              <a:latin typeface="Verdana" panose="020B0604030504040204" pitchFamily="34" charset="0"/>
              <a:ea typeface="Verdana" panose="020B0604030504040204" pitchFamily="34" charset="0"/>
            </a:rPr>
            <a:t>Landlords evict renters and foreclosures increase</a:t>
          </a:r>
        </a:p>
      </dsp:txBody>
      <dsp:txXfrm>
        <a:off x="4144587" y="2761060"/>
        <a:ext cx="2601652" cy="585419"/>
      </dsp:txXfrm>
    </dsp:sp>
    <dsp:sp modelId="{1829680F-62D6-4E3C-8A3E-14973DDEA124}">
      <dsp:nvSpPr>
        <dsp:cNvPr id="0" name=""/>
        <dsp:cNvSpPr/>
      </dsp:nvSpPr>
      <dsp:spPr>
        <a:xfrm>
          <a:off x="1079931" y="2523988"/>
          <a:ext cx="2078153" cy="49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r" defTabSz="488950">
            <a:lnSpc>
              <a:spcPct val="90000"/>
            </a:lnSpc>
            <a:spcBef>
              <a:spcPct val="0"/>
            </a:spcBef>
            <a:spcAft>
              <a:spcPct val="35000"/>
            </a:spcAft>
            <a:buNone/>
          </a:pPr>
          <a:r>
            <a:rPr lang="en-US" sz="1100" kern="1200">
              <a:latin typeface="Verdana" panose="020B0604030504040204" pitchFamily="34" charset="0"/>
              <a:ea typeface="Verdana" panose="020B0604030504040204" pitchFamily="34" charset="0"/>
            </a:rPr>
            <a:t>Families miss rent and mortgage payments</a:t>
          </a:r>
        </a:p>
      </dsp:txBody>
      <dsp:txXfrm>
        <a:off x="1079931" y="2523988"/>
        <a:ext cx="2078153" cy="497790"/>
      </dsp:txXfrm>
    </dsp:sp>
    <dsp:sp modelId="{4AB58A53-D3CC-44EA-91F9-61A164DD50A8}">
      <dsp:nvSpPr>
        <dsp:cNvPr id="0" name=""/>
        <dsp:cNvSpPr/>
      </dsp:nvSpPr>
      <dsp:spPr>
        <a:xfrm>
          <a:off x="4140201" y="3965606"/>
          <a:ext cx="132205" cy="132205"/>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EBAB36-D961-4570-8BB8-2F056F6C8AAC}">
      <dsp:nvSpPr>
        <dsp:cNvPr id="0" name=""/>
        <dsp:cNvSpPr/>
      </dsp:nvSpPr>
      <dsp:spPr>
        <a:xfrm>
          <a:off x="1763554" y="3310597"/>
          <a:ext cx="1934562" cy="9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r" defTabSz="488950">
            <a:lnSpc>
              <a:spcPct val="90000"/>
            </a:lnSpc>
            <a:spcBef>
              <a:spcPct val="0"/>
            </a:spcBef>
            <a:spcAft>
              <a:spcPct val="35000"/>
            </a:spcAft>
            <a:buNone/>
          </a:pPr>
          <a:r>
            <a:rPr lang="en-US" sz="1100" kern="1200">
              <a:latin typeface="Verdana" panose="020B0604030504040204" pitchFamily="34" charset="0"/>
              <a:ea typeface="Verdana" panose="020B0604030504040204" pitchFamily="34" charset="0"/>
            </a:rPr>
            <a:t>Families can’t afford COBRA or other health insurance payments, postpone health care (including COVID19 care)</a:t>
          </a:r>
        </a:p>
      </dsp:txBody>
      <dsp:txXfrm>
        <a:off x="1763554" y="3310597"/>
        <a:ext cx="1934562" cy="970313"/>
      </dsp:txXfrm>
    </dsp:sp>
    <dsp:sp modelId="{F16B36D4-F7EE-423C-84E7-3940519C6A74}">
      <dsp:nvSpPr>
        <dsp:cNvPr id="0" name=""/>
        <dsp:cNvSpPr/>
      </dsp:nvSpPr>
      <dsp:spPr>
        <a:xfrm>
          <a:off x="5042357" y="4678646"/>
          <a:ext cx="1703882" cy="9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t" anchorCtr="0">
          <a:noAutofit/>
        </a:bodyPr>
        <a:lstStyle/>
        <a:p>
          <a:pPr marL="0" lvl="0" indent="0" algn="l" defTabSz="488950">
            <a:lnSpc>
              <a:spcPct val="90000"/>
            </a:lnSpc>
            <a:spcBef>
              <a:spcPct val="0"/>
            </a:spcBef>
            <a:spcAft>
              <a:spcPct val="35000"/>
            </a:spcAft>
            <a:buNone/>
          </a:pPr>
          <a:r>
            <a:rPr lang="en-US" sz="1100" i="1" kern="1200">
              <a:latin typeface="Verdana" panose="020B0604030504040204" pitchFamily="34" charset="0"/>
              <a:ea typeface="Verdana" panose="020B0604030504040204" pitchFamily="34" charset="0"/>
            </a:rPr>
            <a:t>Debt crisis</a:t>
          </a:r>
          <a:r>
            <a:rPr lang="en-US" sz="1100" kern="1200">
              <a:latin typeface="Verdana" panose="020B0604030504040204" pitchFamily="34" charset="0"/>
              <a:ea typeface="Verdana" panose="020B0604030504040204" pitchFamily="34" charset="0"/>
            </a:rPr>
            <a:t>: </a:t>
          </a:r>
        </a:p>
        <a:p>
          <a:pPr marL="0" lvl="0" indent="0" algn="l" defTabSz="488950">
            <a:lnSpc>
              <a:spcPct val="90000"/>
            </a:lnSpc>
            <a:spcBef>
              <a:spcPct val="0"/>
            </a:spcBef>
            <a:spcAft>
              <a:spcPct val="35000"/>
            </a:spcAft>
            <a:buNone/>
          </a:pPr>
          <a:r>
            <a:rPr lang="en-US" sz="1100" kern="1200">
              <a:latin typeface="Verdana" panose="020B0604030504040204" pitchFamily="34" charset="0"/>
              <a:ea typeface="Verdana" panose="020B0604030504040204" pitchFamily="34" charset="0"/>
            </a:rPr>
            <a:t>Credit scores collapse and recession lengthens</a:t>
          </a:r>
        </a:p>
      </dsp:txBody>
      <dsp:txXfrm>
        <a:off x="5042357" y="4678646"/>
        <a:ext cx="1703882" cy="970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ADBD0-276E-4834-BBAA-96AC69089BF4}">
      <dsp:nvSpPr>
        <dsp:cNvPr id="0" name=""/>
        <dsp:cNvSpPr/>
      </dsp:nvSpPr>
      <dsp:spPr>
        <a:xfrm>
          <a:off x="4948339" y="37152"/>
          <a:ext cx="1232282" cy="1232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panose="020B0604030504040204" pitchFamily="34" charset="0"/>
              <a:ea typeface="Verdana" panose="020B0604030504040204" pitchFamily="34" charset="0"/>
            </a:rPr>
            <a:t>States don’t have the budget to spend more on UI, public health, school safety</a:t>
          </a:r>
        </a:p>
      </dsp:txBody>
      <dsp:txXfrm>
        <a:off x="4948339" y="37152"/>
        <a:ext cx="1232282" cy="1232282"/>
      </dsp:txXfrm>
    </dsp:sp>
    <dsp:sp modelId="{9D951666-B4FC-45A4-B266-A3DD7B4B80D7}">
      <dsp:nvSpPr>
        <dsp:cNvPr id="0" name=""/>
        <dsp:cNvSpPr/>
      </dsp:nvSpPr>
      <dsp:spPr>
        <a:xfrm>
          <a:off x="2047109" y="1207"/>
          <a:ext cx="4623274" cy="4623274"/>
        </a:xfrm>
        <a:prstGeom prst="circularArrow">
          <a:avLst>
            <a:gd name="adj1" fmla="val 5198"/>
            <a:gd name="adj2" fmla="val 335720"/>
            <a:gd name="adj3" fmla="val 21294028"/>
            <a:gd name="adj4" fmla="val 19765550"/>
            <a:gd name="adj5" fmla="val 6064"/>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BCF01-CE72-4508-BAA0-BCA0D0AD9522}">
      <dsp:nvSpPr>
        <dsp:cNvPr id="0" name=""/>
        <dsp:cNvSpPr/>
      </dsp:nvSpPr>
      <dsp:spPr>
        <a:xfrm>
          <a:off x="5693524" y="2330595"/>
          <a:ext cx="1232282" cy="1232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panose="020B0604030504040204" pitchFamily="34" charset="0"/>
              <a:ea typeface="Verdana" panose="020B0604030504040204" pitchFamily="34" charset="0"/>
            </a:rPr>
            <a:t>States cut middle-class jobs, social services</a:t>
          </a:r>
        </a:p>
      </dsp:txBody>
      <dsp:txXfrm>
        <a:off x="5693524" y="2330595"/>
        <a:ext cx="1232282" cy="1232282"/>
      </dsp:txXfrm>
    </dsp:sp>
    <dsp:sp modelId="{4323E163-8E43-44A4-A4BA-ECB9A0D52127}">
      <dsp:nvSpPr>
        <dsp:cNvPr id="0" name=""/>
        <dsp:cNvSpPr/>
      </dsp:nvSpPr>
      <dsp:spPr>
        <a:xfrm>
          <a:off x="2047109" y="1207"/>
          <a:ext cx="4623274" cy="4623274"/>
        </a:xfrm>
        <a:prstGeom prst="circularArrow">
          <a:avLst>
            <a:gd name="adj1" fmla="val 5198"/>
            <a:gd name="adj2" fmla="val 335720"/>
            <a:gd name="adj3" fmla="val 4015513"/>
            <a:gd name="adj4" fmla="val 2252684"/>
            <a:gd name="adj5" fmla="val 6064"/>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FE690-FEF8-47DD-A48F-6013F1A130B6}">
      <dsp:nvSpPr>
        <dsp:cNvPr id="0" name=""/>
        <dsp:cNvSpPr/>
      </dsp:nvSpPr>
      <dsp:spPr>
        <a:xfrm>
          <a:off x="3742605" y="3748020"/>
          <a:ext cx="1232282" cy="1232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panose="020B0604030504040204" pitchFamily="34" charset="0"/>
              <a:ea typeface="Verdana" panose="020B0604030504040204" pitchFamily="34" charset="0"/>
            </a:rPr>
            <a:t>Families dramatically cut spending or go into debt </a:t>
          </a:r>
        </a:p>
      </dsp:txBody>
      <dsp:txXfrm>
        <a:off x="3742605" y="3748020"/>
        <a:ext cx="1232282" cy="1232282"/>
      </dsp:txXfrm>
    </dsp:sp>
    <dsp:sp modelId="{ACCB6C8C-ECE6-4739-AE54-324A27536738}">
      <dsp:nvSpPr>
        <dsp:cNvPr id="0" name=""/>
        <dsp:cNvSpPr/>
      </dsp:nvSpPr>
      <dsp:spPr>
        <a:xfrm>
          <a:off x="2047109" y="1207"/>
          <a:ext cx="4623274" cy="4623274"/>
        </a:xfrm>
        <a:prstGeom prst="circularArrow">
          <a:avLst>
            <a:gd name="adj1" fmla="val 5198"/>
            <a:gd name="adj2" fmla="val 335720"/>
            <a:gd name="adj3" fmla="val 8211596"/>
            <a:gd name="adj4" fmla="val 6448767"/>
            <a:gd name="adj5" fmla="val 6064"/>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8F324-7362-467D-AA38-928C4D04D4BB}">
      <dsp:nvSpPr>
        <dsp:cNvPr id="0" name=""/>
        <dsp:cNvSpPr/>
      </dsp:nvSpPr>
      <dsp:spPr>
        <a:xfrm>
          <a:off x="1791686" y="2330595"/>
          <a:ext cx="1232282" cy="1232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panose="020B0604030504040204" pitchFamily="34" charset="0"/>
              <a:ea typeface="Verdana" panose="020B0604030504040204" pitchFamily="34" charset="0"/>
            </a:rPr>
            <a:t>Businesses permanently close; landlords lose income or foreclose/evict</a:t>
          </a:r>
        </a:p>
      </dsp:txBody>
      <dsp:txXfrm>
        <a:off x="1791686" y="2330595"/>
        <a:ext cx="1232282" cy="1232282"/>
      </dsp:txXfrm>
    </dsp:sp>
    <dsp:sp modelId="{4CE169D0-812B-4E44-8B55-1612F9EEB375}">
      <dsp:nvSpPr>
        <dsp:cNvPr id="0" name=""/>
        <dsp:cNvSpPr/>
      </dsp:nvSpPr>
      <dsp:spPr>
        <a:xfrm>
          <a:off x="2047109" y="1207"/>
          <a:ext cx="4623274" cy="4623274"/>
        </a:xfrm>
        <a:prstGeom prst="circularArrow">
          <a:avLst>
            <a:gd name="adj1" fmla="val 5198"/>
            <a:gd name="adj2" fmla="val 335720"/>
            <a:gd name="adj3" fmla="val 12298730"/>
            <a:gd name="adj4" fmla="val 10770252"/>
            <a:gd name="adj5" fmla="val 6064"/>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CE18E-578C-4819-B37C-8A5A5C9482CE}">
      <dsp:nvSpPr>
        <dsp:cNvPr id="0" name=""/>
        <dsp:cNvSpPr/>
      </dsp:nvSpPr>
      <dsp:spPr>
        <a:xfrm>
          <a:off x="2536871" y="37152"/>
          <a:ext cx="1232282" cy="1232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panose="020B0604030504040204" pitchFamily="34" charset="0"/>
              <a:ea typeface="Verdana" panose="020B0604030504040204" pitchFamily="34" charset="0"/>
            </a:rPr>
            <a:t>Public health worsens as schools are understaffed and families can’t pay for medical care</a:t>
          </a:r>
        </a:p>
      </dsp:txBody>
      <dsp:txXfrm>
        <a:off x="2536871" y="37152"/>
        <a:ext cx="1232282" cy="1232282"/>
      </dsp:txXfrm>
    </dsp:sp>
    <dsp:sp modelId="{991BCF85-3DCD-49E9-AA9D-4C503C98A5FB}">
      <dsp:nvSpPr>
        <dsp:cNvPr id="0" name=""/>
        <dsp:cNvSpPr/>
      </dsp:nvSpPr>
      <dsp:spPr>
        <a:xfrm>
          <a:off x="2047109" y="1207"/>
          <a:ext cx="4623274" cy="4623274"/>
        </a:xfrm>
        <a:prstGeom prst="circularArrow">
          <a:avLst>
            <a:gd name="adj1" fmla="val 5198"/>
            <a:gd name="adj2" fmla="val 335720"/>
            <a:gd name="adj3" fmla="val 16866499"/>
            <a:gd name="adj4" fmla="val 15197781"/>
            <a:gd name="adj5" fmla="val 6064"/>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32D7D-A6DE-4E8A-9CF8-89F99E1A66C9}" type="datetimeFigureOut">
              <a:rPr lang="en-US" smtClean="0"/>
              <a:t>7/28/20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DA49A-F374-4F1B-9843-2DCAE8D1214B}" type="slidenum">
              <a:rPr lang="en-US" smtClean="0"/>
              <a:t>‹#›</a:t>
            </a:fld>
            <a:endParaRPr lang="en-US"/>
          </a:p>
        </p:txBody>
      </p:sp>
    </p:spTree>
    <p:extLst>
      <p:ext uri="{BB962C8B-B14F-4D97-AF65-F5344CB8AC3E}">
        <p14:creationId xmlns:p14="http://schemas.microsoft.com/office/powerpoint/2010/main" val="107872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DA49A-F374-4F1B-9843-2DCAE8D1214B}" type="slidenum">
              <a:rPr lang="en-US" smtClean="0"/>
              <a:t>3</a:t>
            </a:fld>
            <a:endParaRPr lang="en-US"/>
          </a:p>
        </p:txBody>
      </p:sp>
    </p:spTree>
    <p:extLst>
      <p:ext uri="{BB962C8B-B14F-4D97-AF65-F5344CB8AC3E}">
        <p14:creationId xmlns:p14="http://schemas.microsoft.com/office/powerpoint/2010/main" val="424182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DA49A-F374-4F1B-9843-2DCAE8D1214B}" type="slidenum">
              <a:rPr lang="en-US" smtClean="0"/>
              <a:t>5</a:t>
            </a:fld>
            <a:endParaRPr lang="en-US"/>
          </a:p>
        </p:txBody>
      </p:sp>
    </p:spTree>
    <p:extLst>
      <p:ext uri="{BB962C8B-B14F-4D97-AF65-F5344CB8AC3E}">
        <p14:creationId xmlns:p14="http://schemas.microsoft.com/office/powerpoint/2010/main" val="2796361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DA49A-F374-4F1B-9843-2DCAE8D1214B}" type="slidenum">
              <a:rPr lang="en-US" smtClean="0"/>
              <a:t>8</a:t>
            </a:fld>
            <a:endParaRPr lang="en-US"/>
          </a:p>
        </p:txBody>
      </p:sp>
    </p:spTree>
    <p:extLst>
      <p:ext uri="{BB962C8B-B14F-4D97-AF65-F5344CB8AC3E}">
        <p14:creationId xmlns:p14="http://schemas.microsoft.com/office/powerpoint/2010/main" val="401004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DA49A-F374-4F1B-9843-2DCAE8D1214B}" type="slidenum">
              <a:rPr lang="en-US" smtClean="0"/>
              <a:t>15</a:t>
            </a:fld>
            <a:endParaRPr lang="en-US"/>
          </a:p>
        </p:txBody>
      </p:sp>
    </p:spTree>
    <p:extLst>
      <p:ext uri="{BB962C8B-B14F-4D97-AF65-F5344CB8AC3E}">
        <p14:creationId xmlns:p14="http://schemas.microsoft.com/office/powerpoint/2010/main" val="1750514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EDA49A-F374-4F1B-9843-2DCAE8D1214B}" type="slidenum">
              <a:rPr lang="en-US" smtClean="0"/>
              <a:t>20</a:t>
            </a:fld>
            <a:endParaRPr lang="en-US"/>
          </a:p>
        </p:txBody>
      </p:sp>
    </p:spTree>
    <p:extLst>
      <p:ext uri="{BB962C8B-B14F-4D97-AF65-F5344CB8AC3E}">
        <p14:creationId xmlns:p14="http://schemas.microsoft.com/office/powerpoint/2010/main" val="1408847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592416F-17DE-4DA8-825D-D9F02A0EDFEA}"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EDD9E-EE0F-454F-A7B7-A0633A05F368}" type="slidenum">
              <a:rPr lang="en-US" smtClean="0"/>
              <a:t>‹#›</a:t>
            </a:fld>
            <a:endParaRPr lang="en-US"/>
          </a:p>
        </p:txBody>
      </p:sp>
    </p:spTree>
    <p:extLst>
      <p:ext uri="{BB962C8B-B14F-4D97-AF65-F5344CB8AC3E}">
        <p14:creationId xmlns:p14="http://schemas.microsoft.com/office/powerpoint/2010/main" val="365683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92416F-17DE-4DA8-825D-D9F02A0EDFEA}"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EDD9E-EE0F-454F-A7B7-A0633A05F368}" type="slidenum">
              <a:rPr lang="en-US" smtClean="0"/>
              <a:t>‹#›</a:t>
            </a:fld>
            <a:endParaRPr lang="en-US"/>
          </a:p>
        </p:txBody>
      </p:sp>
    </p:spTree>
    <p:extLst>
      <p:ext uri="{BB962C8B-B14F-4D97-AF65-F5344CB8AC3E}">
        <p14:creationId xmlns:p14="http://schemas.microsoft.com/office/powerpoint/2010/main" val="3453808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92416F-17DE-4DA8-825D-D9F02A0EDFEA}"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EDD9E-EE0F-454F-A7B7-A0633A05F368}" type="slidenum">
              <a:rPr lang="en-US" smtClean="0"/>
              <a:t>‹#›</a:t>
            </a:fld>
            <a:endParaRPr lang="en-US"/>
          </a:p>
        </p:txBody>
      </p:sp>
    </p:spTree>
    <p:extLst>
      <p:ext uri="{BB962C8B-B14F-4D97-AF65-F5344CB8AC3E}">
        <p14:creationId xmlns:p14="http://schemas.microsoft.com/office/powerpoint/2010/main" val="39047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92416F-17DE-4DA8-825D-D9F02A0EDFEA}"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EDD9E-EE0F-454F-A7B7-A0633A05F368}" type="slidenum">
              <a:rPr lang="en-US" smtClean="0"/>
              <a:t>‹#›</a:t>
            </a:fld>
            <a:endParaRPr lang="en-US"/>
          </a:p>
        </p:txBody>
      </p:sp>
    </p:spTree>
    <p:extLst>
      <p:ext uri="{BB962C8B-B14F-4D97-AF65-F5344CB8AC3E}">
        <p14:creationId xmlns:p14="http://schemas.microsoft.com/office/powerpoint/2010/main" val="172917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2416F-17DE-4DA8-825D-D9F02A0EDFEA}" type="datetimeFigureOut">
              <a:rPr lang="en-US" smtClean="0"/>
              <a:t>7/28/20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EDD9E-EE0F-454F-A7B7-A0633A05F368}" type="slidenum">
              <a:rPr lang="en-US" smtClean="0"/>
              <a:t>‹#›</a:t>
            </a:fld>
            <a:endParaRPr lang="en-US"/>
          </a:p>
        </p:txBody>
      </p:sp>
    </p:spTree>
    <p:extLst>
      <p:ext uri="{BB962C8B-B14F-4D97-AF65-F5344CB8AC3E}">
        <p14:creationId xmlns:p14="http://schemas.microsoft.com/office/powerpoint/2010/main" val="164440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92416F-17DE-4DA8-825D-D9F02A0EDFEA}" type="datetimeFigureOut">
              <a:rPr lang="en-US" smtClean="0"/>
              <a:t>7/28/20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EDD9E-EE0F-454F-A7B7-A0633A05F368}" type="slidenum">
              <a:rPr lang="en-US" smtClean="0"/>
              <a:t>‹#›</a:t>
            </a:fld>
            <a:endParaRPr lang="en-US"/>
          </a:p>
        </p:txBody>
      </p:sp>
    </p:spTree>
    <p:extLst>
      <p:ext uri="{BB962C8B-B14F-4D97-AF65-F5344CB8AC3E}">
        <p14:creationId xmlns:p14="http://schemas.microsoft.com/office/powerpoint/2010/main" val="340364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92416F-17DE-4DA8-825D-D9F02A0EDFEA}" type="datetimeFigureOut">
              <a:rPr lang="en-US" smtClean="0"/>
              <a:t>7/28/20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1EDD9E-EE0F-454F-A7B7-A0633A05F368}" type="slidenum">
              <a:rPr lang="en-US" smtClean="0"/>
              <a:t>‹#›</a:t>
            </a:fld>
            <a:endParaRPr lang="en-US"/>
          </a:p>
        </p:txBody>
      </p:sp>
    </p:spTree>
    <p:extLst>
      <p:ext uri="{BB962C8B-B14F-4D97-AF65-F5344CB8AC3E}">
        <p14:creationId xmlns:p14="http://schemas.microsoft.com/office/powerpoint/2010/main" val="56471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92416F-17DE-4DA8-825D-D9F02A0EDFEA}" type="datetimeFigureOut">
              <a:rPr lang="en-US" smtClean="0"/>
              <a:t>7/28/20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EDD9E-EE0F-454F-A7B7-A0633A05F368}" type="slidenum">
              <a:rPr lang="en-US" smtClean="0"/>
              <a:t>‹#›</a:t>
            </a:fld>
            <a:endParaRPr lang="en-US"/>
          </a:p>
        </p:txBody>
      </p:sp>
    </p:spTree>
    <p:extLst>
      <p:ext uri="{BB962C8B-B14F-4D97-AF65-F5344CB8AC3E}">
        <p14:creationId xmlns:p14="http://schemas.microsoft.com/office/powerpoint/2010/main" val="326425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2416F-17DE-4DA8-825D-D9F02A0EDFEA}" type="datetimeFigureOut">
              <a:rPr lang="en-US" smtClean="0"/>
              <a:t>7/28/20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1EDD9E-EE0F-454F-A7B7-A0633A05F368}" type="slidenum">
              <a:rPr lang="en-US" smtClean="0"/>
              <a:t>‹#›</a:t>
            </a:fld>
            <a:endParaRPr lang="en-US"/>
          </a:p>
        </p:txBody>
      </p:sp>
    </p:spTree>
    <p:extLst>
      <p:ext uri="{BB962C8B-B14F-4D97-AF65-F5344CB8AC3E}">
        <p14:creationId xmlns:p14="http://schemas.microsoft.com/office/powerpoint/2010/main" val="3008835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2416F-17DE-4DA8-825D-D9F02A0EDFEA}" type="datetimeFigureOut">
              <a:rPr lang="en-US" smtClean="0"/>
              <a:t>7/28/20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EDD9E-EE0F-454F-A7B7-A0633A05F368}" type="slidenum">
              <a:rPr lang="en-US" smtClean="0"/>
              <a:t>‹#›</a:t>
            </a:fld>
            <a:endParaRPr lang="en-US"/>
          </a:p>
        </p:txBody>
      </p:sp>
    </p:spTree>
    <p:extLst>
      <p:ext uri="{BB962C8B-B14F-4D97-AF65-F5344CB8AC3E}">
        <p14:creationId xmlns:p14="http://schemas.microsoft.com/office/powerpoint/2010/main" val="57280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2416F-17DE-4DA8-825D-D9F02A0EDFEA}" type="datetimeFigureOut">
              <a:rPr lang="en-US" smtClean="0"/>
              <a:t>7/28/20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EDD9E-EE0F-454F-A7B7-A0633A05F368}" type="slidenum">
              <a:rPr lang="en-US" smtClean="0"/>
              <a:t>‹#›</a:t>
            </a:fld>
            <a:endParaRPr lang="en-US"/>
          </a:p>
        </p:txBody>
      </p:sp>
    </p:spTree>
    <p:extLst>
      <p:ext uri="{BB962C8B-B14F-4D97-AF65-F5344CB8AC3E}">
        <p14:creationId xmlns:p14="http://schemas.microsoft.com/office/powerpoint/2010/main" val="363073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2416F-17DE-4DA8-825D-D9F02A0EDFEA}" type="datetimeFigureOut">
              <a:rPr lang="en-US" smtClean="0"/>
              <a:t>7/28/20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EDD9E-EE0F-454F-A7B7-A0633A05F368}" type="slidenum">
              <a:rPr lang="en-US" smtClean="0"/>
              <a:t>‹#›</a:t>
            </a:fld>
            <a:endParaRPr lang="en-US"/>
          </a:p>
        </p:txBody>
      </p:sp>
    </p:spTree>
    <p:extLst>
      <p:ext uri="{BB962C8B-B14F-4D97-AF65-F5344CB8AC3E}">
        <p14:creationId xmlns:p14="http://schemas.microsoft.com/office/powerpoint/2010/main" val="984857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computer&#10;&#10;Description automatically generated">
            <a:extLst>
              <a:ext uri="{FF2B5EF4-FFF2-40B4-BE49-F238E27FC236}">
                <a16:creationId xmlns:a16="http://schemas.microsoft.com/office/drawing/2014/main" id="{A4CBDC0D-725C-43E0-A992-DDD7B247631A}"/>
              </a:ext>
            </a:extLst>
          </p:cNvPr>
          <p:cNvPicPr>
            <a:picLocks noChangeAspect="1"/>
          </p:cNvPicPr>
          <p:nvPr/>
        </p:nvPicPr>
        <p:blipFill rotWithShape="1">
          <a:blip r:embed="rId2">
            <a:alphaModFix amt="50000"/>
          </a:blip>
          <a:srcRect r="25000"/>
          <a:stretch/>
        </p:blipFill>
        <p:spPr>
          <a:xfrm>
            <a:off x="20" y="1"/>
            <a:ext cx="9143980" cy="6857999"/>
          </a:xfrm>
          <a:prstGeom prst="rect">
            <a:avLst/>
          </a:prstGeom>
        </p:spPr>
      </p:pic>
      <p:sp>
        <p:nvSpPr>
          <p:cNvPr id="2" name="Title 1">
            <a:extLst>
              <a:ext uri="{FF2B5EF4-FFF2-40B4-BE49-F238E27FC236}">
                <a16:creationId xmlns:a16="http://schemas.microsoft.com/office/drawing/2014/main" id="{2FEBA1CB-B32A-4D6D-844B-A52ED5233F1B}"/>
              </a:ext>
            </a:extLst>
          </p:cNvPr>
          <p:cNvSpPr>
            <a:spLocks noGrp="1"/>
          </p:cNvSpPr>
          <p:nvPr>
            <p:ph type="ctrTitle"/>
          </p:nvPr>
        </p:nvSpPr>
        <p:spPr>
          <a:xfrm>
            <a:off x="1143000" y="629444"/>
            <a:ext cx="6858000" cy="2900518"/>
          </a:xfrm>
        </p:spPr>
        <p:txBody>
          <a:bodyPr>
            <a:normAutofit/>
          </a:bodyPr>
          <a:lstStyle/>
          <a:p>
            <a:pPr algn="l"/>
            <a:r>
              <a:rPr lang="en-US" sz="5100" dirty="0">
                <a:solidFill>
                  <a:srgbClr val="FFFFFF"/>
                </a:solidFill>
                <a:latin typeface="Rockwell" panose="02060603020205020403" pitchFamily="18" charset="0"/>
              </a:rPr>
              <a:t>The next package must be both crisis response and ongoing stimulus</a:t>
            </a:r>
          </a:p>
        </p:txBody>
      </p:sp>
      <p:sp>
        <p:nvSpPr>
          <p:cNvPr id="3" name="Subtitle 2">
            <a:extLst>
              <a:ext uri="{FF2B5EF4-FFF2-40B4-BE49-F238E27FC236}">
                <a16:creationId xmlns:a16="http://schemas.microsoft.com/office/drawing/2014/main" id="{D2CD2A73-4738-4CC2-BA0F-8BE8BA0D21AA}"/>
              </a:ext>
            </a:extLst>
          </p:cNvPr>
          <p:cNvSpPr>
            <a:spLocks noGrp="1"/>
          </p:cNvSpPr>
          <p:nvPr>
            <p:ph type="subTitle" idx="1"/>
          </p:nvPr>
        </p:nvSpPr>
        <p:spPr>
          <a:xfrm>
            <a:off x="1143000" y="3809449"/>
            <a:ext cx="6858000" cy="2286552"/>
          </a:xfrm>
        </p:spPr>
        <p:txBody>
          <a:bodyPr vert="horz" lIns="91440" tIns="45720" rIns="91440" bIns="45720" rtlCol="0">
            <a:normAutofit/>
          </a:bodyPr>
          <a:lstStyle/>
          <a:p>
            <a:pPr algn="l"/>
            <a:r>
              <a:rPr lang="en-US" sz="1800" dirty="0">
                <a:solidFill>
                  <a:srgbClr val="FFFFFF"/>
                </a:solidFill>
                <a:latin typeface="Verdana"/>
                <a:ea typeface="Verdana"/>
              </a:rPr>
              <a:t>Unemployment is still at a historic level and COVID-19 cases are surging, just in time for jobless benefits to expire. In order to keep families, small businesses, and states afloat and consumption patterns relatively normal – and to avoid secondary consequences like a foreclosure crisis – the Senate must develop a plan to crush the virus and give families economic stability for as long as that takes. </a:t>
            </a:r>
            <a:endParaRPr lang="en-US" sz="1800" dirty="0">
              <a:solidFill>
                <a:srgbClr val="FFFFFF"/>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43E6CB3E-E9A3-44B4-AB3E-9847E2E8E47A}"/>
              </a:ext>
            </a:extLst>
          </p:cNvPr>
          <p:cNvSpPr txBox="1"/>
          <p:nvPr/>
        </p:nvSpPr>
        <p:spPr>
          <a:xfrm>
            <a:off x="225778" y="6323111"/>
            <a:ext cx="5418667" cy="307777"/>
          </a:xfrm>
          <a:prstGeom prst="rect">
            <a:avLst/>
          </a:prstGeom>
          <a:noFill/>
        </p:spPr>
        <p:txBody>
          <a:bodyPr wrap="square" rtlCol="0">
            <a:spAutoFit/>
          </a:bodyPr>
          <a:lstStyle/>
          <a:p>
            <a:r>
              <a:rPr lang="en-US" sz="1400" dirty="0"/>
              <a:t>Center for American Progress Action Fund</a:t>
            </a:r>
          </a:p>
        </p:txBody>
      </p:sp>
    </p:spTree>
    <p:extLst>
      <p:ext uri="{BB962C8B-B14F-4D97-AF65-F5344CB8AC3E}">
        <p14:creationId xmlns:p14="http://schemas.microsoft.com/office/powerpoint/2010/main" val="36930787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A4F3-D8EF-41C2-B164-F5CFB2AA1009}"/>
              </a:ext>
            </a:extLst>
          </p:cNvPr>
          <p:cNvSpPr>
            <a:spLocks noGrp="1"/>
          </p:cNvSpPr>
          <p:nvPr>
            <p:ph type="title"/>
          </p:nvPr>
        </p:nvSpPr>
        <p:spPr>
          <a:xfrm>
            <a:off x="245877" y="1"/>
            <a:ext cx="8898123" cy="1023790"/>
          </a:xfrm>
        </p:spPr>
        <p:txBody>
          <a:bodyPr>
            <a:normAutofit/>
          </a:bodyPr>
          <a:lstStyle/>
          <a:p>
            <a:r>
              <a:rPr lang="en-US" sz="2600">
                <a:latin typeface="Rockwell" panose="02060603020205020403" pitchFamily="18" charset="0"/>
              </a:rPr>
              <a:t>Florida is showing a second round of uncertainty, closures, and revenue declines</a:t>
            </a:r>
          </a:p>
        </p:txBody>
      </p:sp>
      <p:graphicFrame>
        <p:nvGraphicFramePr>
          <p:cNvPr id="7" name="Content Placeholder 6">
            <a:extLst>
              <a:ext uri="{FF2B5EF4-FFF2-40B4-BE49-F238E27FC236}">
                <a16:creationId xmlns:a16="http://schemas.microsoft.com/office/drawing/2014/main" id="{B748B3AF-02AF-4B90-BE68-723B05F76964}"/>
              </a:ext>
            </a:extLst>
          </p:cNvPr>
          <p:cNvGraphicFramePr>
            <a:graphicFrameLocks noGrp="1"/>
          </p:cNvGraphicFramePr>
          <p:nvPr>
            <p:ph idx="1"/>
            <p:extLst>
              <p:ext uri="{D42A27DB-BD31-4B8C-83A1-F6EECF244321}">
                <p14:modId xmlns:p14="http://schemas.microsoft.com/office/powerpoint/2010/main" val="3155306037"/>
              </p:ext>
            </p:extLst>
          </p:nvPr>
        </p:nvGraphicFramePr>
        <p:xfrm>
          <a:off x="526903" y="2225845"/>
          <a:ext cx="4178595" cy="34477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6B6B937-FCE3-43D9-9EE1-A75AB6EA8DB3}"/>
              </a:ext>
            </a:extLst>
          </p:cNvPr>
          <p:cNvSpPr txBox="1"/>
          <p:nvPr/>
        </p:nvSpPr>
        <p:spPr>
          <a:xfrm>
            <a:off x="3270384" y="2206259"/>
            <a:ext cx="2594344" cy="307777"/>
          </a:xfrm>
          <a:prstGeom prst="rect">
            <a:avLst/>
          </a:prstGeom>
          <a:noFill/>
        </p:spPr>
        <p:txBody>
          <a:bodyPr wrap="square" rtlCol="0">
            <a:spAutoFit/>
          </a:bodyPr>
          <a:lstStyle/>
          <a:p>
            <a:r>
              <a:rPr lang="en-US" sz="1400">
                <a:latin typeface="Verdana" panose="020B0604030504040204" pitchFamily="34" charset="0"/>
                <a:ea typeface="Verdana" panose="020B0604030504040204" pitchFamily="34" charset="0"/>
              </a:rPr>
              <a:t>No confidence</a:t>
            </a:r>
          </a:p>
        </p:txBody>
      </p:sp>
      <p:sp>
        <p:nvSpPr>
          <p:cNvPr id="10" name="TextBox 9">
            <a:extLst>
              <a:ext uri="{FF2B5EF4-FFF2-40B4-BE49-F238E27FC236}">
                <a16:creationId xmlns:a16="http://schemas.microsoft.com/office/drawing/2014/main" id="{25CBF723-7F0C-46AF-A52B-9243E5310EDB}"/>
              </a:ext>
            </a:extLst>
          </p:cNvPr>
          <p:cNvSpPr txBox="1"/>
          <p:nvPr/>
        </p:nvSpPr>
        <p:spPr>
          <a:xfrm>
            <a:off x="4158730" y="3838885"/>
            <a:ext cx="1493877" cy="523220"/>
          </a:xfrm>
          <a:prstGeom prst="rect">
            <a:avLst/>
          </a:prstGeom>
          <a:noFill/>
        </p:spPr>
        <p:txBody>
          <a:bodyPr wrap="square" rtlCol="0">
            <a:spAutoFit/>
          </a:bodyPr>
          <a:lstStyle/>
          <a:p>
            <a:r>
              <a:rPr lang="en-US" sz="1400">
                <a:latin typeface="Verdana" panose="020B0604030504040204" pitchFamily="34" charset="0"/>
                <a:ea typeface="Verdana" panose="020B0604030504040204" pitchFamily="34" charset="0"/>
              </a:rPr>
              <a:t>Slight confidence</a:t>
            </a:r>
          </a:p>
        </p:txBody>
      </p:sp>
      <p:sp>
        <p:nvSpPr>
          <p:cNvPr id="11" name="TextBox 10">
            <a:extLst>
              <a:ext uri="{FF2B5EF4-FFF2-40B4-BE49-F238E27FC236}">
                <a16:creationId xmlns:a16="http://schemas.microsoft.com/office/drawing/2014/main" id="{F1662C61-D4FA-4044-AB0E-5DC8CEC1A4CC}"/>
              </a:ext>
            </a:extLst>
          </p:cNvPr>
          <p:cNvSpPr txBox="1"/>
          <p:nvPr/>
        </p:nvSpPr>
        <p:spPr>
          <a:xfrm>
            <a:off x="1889407" y="5629277"/>
            <a:ext cx="2068038" cy="307777"/>
          </a:xfrm>
          <a:prstGeom prst="rect">
            <a:avLst/>
          </a:prstGeom>
          <a:noFill/>
        </p:spPr>
        <p:txBody>
          <a:bodyPr wrap="square" rtlCol="0">
            <a:spAutoFit/>
          </a:bodyPr>
          <a:lstStyle/>
          <a:p>
            <a:r>
              <a:rPr lang="en-US" sz="1400">
                <a:latin typeface="Verdana" panose="020B0604030504040204" pitchFamily="34" charset="0"/>
                <a:ea typeface="Verdana" panose="020B0604030504040204" pitchFamily="34" charset="0"/>
              </a:rPr>
              <a:t>Moderate confidence</a:t>
            </a:r>
          </a:p>
        </p:txBody>
      </p:sp>
      <p:sp>
        <p:nvSpPr>
          <p:cNvPr id="12" name="TextBox 11">
            <a:extLst>
              <a:ext uri="{FF2B5EF4-FFF2-40B4-BE49-F238E27FC236}">
                <a16:creationId xmlns:a16="http://schemas.microsoft.com/office/drawing/2014/main" id="{198B40B3-0C44-447F-BBB0-7E64127AE7DA}"/>
              </a:ext>
            </a:extLst>
          </p:cNvPr>
          <p:cNvSpPr txBox="1"/>
          <p:nvPr/>
        </p:nvSpPr>
        <p:spPr>
          <a:xfrm>
            <a:off x="127667" y="2588570"/>
            <a:ext cx="2424224" cy="523220"/>
          </a:xfrm>
          <a:prstGeom prst="rect">
            <a:avLst/>
          </a:prstGeom>
          <a:noFill/>
        </p:spPr>
        <p:txBody>
          <a:bodyPr wrap="square" rtlCol="0">
            <a:spAutoFit/>
          </a:bodyPr>
          <a:lstStyle/>
          <a:p>
            <a:r>
              <a:rPr lang="en-US" sz="1400">
                <a:latin typeface="Verdana" panose="020B0604030504040204" pitchFamily="34" charset="0"/>
                <a:ea typeface="Verdana" panose="020B0604030504040204" pitchFamily="34" charset="0"/>
              </a:rPr>
              <a:t>High </a:t>
            </a:r>
          </a:p>
          <a:p>
            <a:r>
              <a:rPr lang="en-US" sz="1400">
                <a:latin typeface="Verdana" panose="020B0604030504040204" pitchFamily="34" charset="0"/>
                <a:ea typeface="Verdana" panose="020B0604030504040204" pitchFamily="34" charset="0"/>
              </a:rPr>
              <a:t>confidence</a:t>
            </a:r>
          </a:p>
        </p:txBody>
      </p:sp>
      <p:sp>
        <p:nvSpPr>
          <p:cNvPr id="13" name="TextBox 12">
            <a:extLst>
              <a:ext uri="{FF2B5EF4-FFF2-40B4-BE49-F238E27FC236}">
                <a16:creationId xmlns:a16="http://schemas.microsoft.com/office/drawing/2014/main" id="{2AE53C2C-D919-4FB1-9438-13CB9DBF15EF}"/>
              </a:ext>
            </a:extLst>
          </p:cNvPr>
          <p:cNvSpPr txBox="1"/>
          <p:nvPr/>
        </p:nvSpPr>
        <p:spPr>
          <a:xfrm>
            <a:off x="245876" y="6180160"/>
            <a:ext cx="4699590" cy="430887"/>
          </a:xfrm>
          <a:prstGeom prst="rect">
            <a:avLst/>
          </a:prstGeom>
          <a:noFill/>
        </p:spPr>
        <p:txBody>
          <a:bodyPr wrap="square" rtlCol="0">
            <a:spAutoFit/>
          </a:bodyPr>
          <a:lstStyle/>
          <a:p>
            <a:r>
              <a:rPr lang="en-US" sz="1100" i="1">
                <a:latin typeface="Verdana" panose="020B0604030504040204" pitchFamily="34" charset="0"/>
                <a:ea typeface="Verdana" panose="020B0604030504040204" pitchFamily="34" charset="0"/>
              </a:rPr>
              <a:t>Source: U.S. Census Bureau Household Pulse Survey. </a:t>
            </a:r>
          </a:p>
          <a:p>
            <a:r>
              <a:rPr lang="en-US" sz="1100" i="1">
                <a:latin typeface="Verdana" panose="020B0604030504040204" pitchFamily="34" charset="0"/>
                <a:ea typeface="Verdana" panose="020B0604030504040204" pitchFamily="34" charset="0"/>
              </a:rPr>
              <a:t>Survey conducted week of June 25-30</a:t>
            </a:r>
          </a:p>
        </p:txBody>
      </p:sp>
      <p:sp>
        <p:nvSpPr>
          <p:cNvPr id="14" name="TextBox 13">
            <a:extLst>
              <a:ext uri="{FF2B5EF4-FFF2-40B4-BE49-F238E27FC236}">
                <a16:creationId xmlns:a16="http://schemas.microsoft.com/office/drawing/2014/main" id="{4D2A0444-4A2E-4A64-A337-129069915F56}"/>
              </a:ext>
            </a:extLst>
          </p:cNvPr>
          <p:cNvSpPr txBox="1"/>
          <p:nvPr/>
        </p:nvSpPr>
        <p:spPr>
          <a:xfrm>
            <a:off x="2624667" y="2832278"/>
            <a:ext cx="1169581" cy="307777"/>
          </a:xfrm>
          <a:prstGeom prst="rect">
            <a:avLst/>
          </a:prstGeom>
          <a:noFill/>
        </p:spPr>
        <p:txBody>
          <a:bodyPr wrap="square" rtlCol="0">
            <a:spAutoFit/>
          </a:bodyPr>
          <a:lstStyle/>
          <a:p>
            <a:r>
              <a:rPr lang="en-US" sz="1400" b="1">
                <a:solidFill>
                  <a:schemeClr val="bg1"/>
                </a:solidFill>
                <a:latin typeface="Verdana" panose="020B0604030504040204" pitchFamily="34" charset="0"/>
                <a:ea typeface="Verdana" panose="020B0604030504040204" pitchFamily="34" charset="0"/>
              </a:rPr>
              <a:t>12.5%</a:t>
            </a:r>
          </a:p>
        </p:txBody>
      </p:sp>
      <p:sp>
        <p:nvSpPr>
          <p:cNvPr id="15" name="TextBox 14">
            <a:extLst>
              <a:ext uri="{FF2B5EF4-FFF2-40B4-BE49-F238E27FC236}">
                <a16:creationId xmlns:a16="http://schemas.microsoft.com/office/drawing/2014/main" id="{DF147772-A0D5-44E5-BC90-4D5B68225209}"/>
              </a:ext>
            </a:extLst>
          </p:cNvPr>
          <p:cNvSpPr txBox="1"/>
          <p:nvPr/>
        </p:nvSpPr>
        <p:spPr>
          <a:xfrm>
            <a:off x="3319522" y="3696505"/>
            <a:ext cx="2275367" cy="307777"/>
          </a:xfrm>
          <a:prstGeom prst="rect">
            <a:avLst/>
          </a:prstGeom>
          <a:noFill/>
        </p:spPr>
        <p:txBody>
          <a:bodyPr wrap="square" rtlCol="0">
            <a:spAutoFit/>
          </a:bodyPr>
          <a:lstStyle/>
          <a:p>
            <a:r>
              <a:rPr lang="en-US" sz="1400" b="1">
                <a:solidFill>
                  <a:schemeClr val="bg1"/>
                </a:solidFill>
                <a:latin typeface="Verdana" panose="020B0604030504040204" pitchFamily="34" charset="0"/>
                <a:ea typeface="Verdana" panose="020B0604030504040204" pitchFamily="34" charset="0"/>
              </a:rPr>
              <a:t>21%</a:t>
            </a:r>
          </a:p>
        </p:txBody>
      </p:sp>
      <p:sp>
        <p:nvSpPr>
          <p:cNvPr id="16" name="TextBox 15">
            <a:extLst>
              <a:ext uri="{FF2B5EF4-FFF2-40B4-BE49-F238E27FC236}">
                <a16:creationId xmlns:a16="http://schemas.microsoft.com/office/drawing/2014/main" id="{70C10D84-6597-425C-8DEF-96426B9E9AD8}"/>
              </a:ext>
            </a:extLst>
          </p:cNvPr>
          <p:cNvSpPr txBox="1"/>
          <p:nvPr/>
        </p:nvSpPr>
        <p:spPr>
          <a:xfrm>
            <a:off x="2348942" y="4687350"/>
            <a:ext cx="1881963" cy="307777"/>
          </a:xfrm>
          <a:prstGeom prst="rect">
            <a:avLst/>
          </a:prstGeom>
          <a:noFill/>
        </p:spPr>
        <p:txBody>
          <a:bodyPr wrap="square" rtlCol="0">
            <a:spAutoFit/>
          </a:bodyPr>
          <a:lstStyle/>
          <a:p>
            <a:r>
              <a:rPr lang="en-US" sz="1400" b="1">
                <a:solidFill>
                  <a:schemeClr val="bg1"/>
                </a:solidFill>
                <a:latin typeface="Verdana" panose="020B0604030504040204" pitchFamily="34" charset="0"/>
                <a:ea typeface="Verdana" panose="020B0604030504040204" pitchFamily="34" charset="0"/>
              </a:rPr>
              <a:t>26.5%</a:t>
            </a:r>
          </a:p>
        </p:txBody>
      </p:sp>
      <p:sp>
        <p:nvSpPr>
          <p:cNvPr id="17" name="TextBox 16">
            <a:extLst>
              <a:ext uri="{FF2B5EF4-FFF2-40B4-BE49-F238E27FC236}">
                <a16:creationId xmlns:a16="http://schemas.microsoft.com/office/drawing/2014/main" id="{05EAA167-48E7-4FC9-BDEC-F48EC296C509}"/>
              </a:ext>
            </a:extLst>
          </p:cNvPr>
          <p:cNvSpPr txBox="1"/>
          <p:nvPr/>
        </p:nvSpPr>
        <p:spPr>
          <a:xfrm>
            <a:off x="1321764" y="3440112"/>
            <a:ext cx="2328530" cy="307777"/>
          </a:xfrm>
          <a:prstGeom prst="rect">
            <a:avLst/>
          </a:prstGeom>
          <a:noFill/>
        </p:spPr>
        <p:txBody>
          <a:bodyPr wrap="square" rtlCol="0">
            <a:spAutoFit/>
          </a:bodyPr>
          <a:lstStyle/>
          <a:p>
            <a:r>
              <a:rPr lang="en-US" sz="1400" b="1">
                <a:solidFill>
                  <a:schemeClr val="bg1"/>
                </a:solidFill>
                <a:latin typeface="Verdana" panose="020B0604030504040204" pitchFamily="34" charset="0"/>
                <a:ea typeface="Verdana" panose="020B0604030504040204" pitchFamily="34" charset="0"/>
              </a:rPr>
              <a:t>37.5%</a:t>
            </a:r>
          </a:p>
        </p:txBody>
      </p:sp>
      <p:grpSp>
        <p:nvGrpSpPr>
          <p:cNvPr id="27" name="Group 26">
            <a:extLst>
              <a:ext uri="{FF2B5EF4-FFF2-40B4-BE49-F238E27FC236}">
                <a16:creationId xmlns:a16="http://schemas.microsoft.com/office/drawing/2014/main" id="{D6B888A6-25C9-4513-B26B-8FBC1720599D}"/>
              </a:ext>
            </a:extLst>
          </p:cNvPr>
          <p:cNvGrpSpPr/>
          <p:nvPr/>
        </p:nvGrpSpPr>
        <p:grpSpPr>
          <a:xfrm>
            <a:off x="6434382" y="1892934"/>
            <a:ext cx="2441163" cy="1186991"/>
            <a:chOff x="6434382" y="1892934"/>
            <a:chExt cx="2441163" cy="1186991"/>
          </a:xfrm>
        </p:grpSpPr>
        <p:sp>
          <p:nvSpPr>
            <p:cNvPr id="19" name="TextBox 18">
              <a:extLst>
                <a:ext uri="{FF2B5EF4-FFF2-40B4-BE49-F238E27FC236}">
                  <a16:creationId xmlns:a16="http://schemas.microsoft.com/office/drawing/2014/main" id="{210CF05E-4569-45BA-8FF7-DDCEB72AED25}"/>
                </a:ext>
              </a:extLst>
            </p:cNvPr>
            <p:cNvSpPr txBox="1"/>
            <p:nvPr/>
          </p:nvSpPr>
          <p:spPr bwMode="gray">
            <a:xfrm>
              <a:off x="6455634" y="1892934"/>
              <a:ext cx="1572546" cy="384721"/>
            </a:xfrm>
            <a:prstGeom prst="rect">
              <a:avLst/>
            </a:prstGeom>
            <a:noFill/>
          </p:spPr>
          <p:txBody>
            <a:bodyPr wrap="none" lIns="0" tIns="0" rIns="0" bIns="0" rtlCol="0">
              <a:spAutoFit/>
            </a:bodyPr>
            <a:lstStyle/>
            <a:p>
              <a:pPr defTabSz="537667">
                <a:spcBef>
                  <a:spcPts val="500"/>
                </a:spcBef>
              </a:pPr>
              <a:r>
                <a:rPr lang="en-US" sz="2500">
                  <a:solidFill>
                    <a:srgbClr val="0072CE"/>
                  </a:solidFill>
                  <a:latin typeface="Rockwell"/>
                </a:rPr>
                <a:t>24% fewer</a:t>
              </a:r>
            </a:p>
          </p:txBody>
        </p:sp>
        <p:sp>
          <p:nvSpPr>
            <p:cNvPr id="21" name="TextBox 20">
              <a:extLst>
                <a:ext uri="{FF2B5EF4-FFF2-40B4-BE49-F238E27FC236}">
                  <a16:creationId xmlns:a16="http://schemas.microsoft.com/office/drawing/2014/main" id="{8A42602E-6323-4442-8D09-7EB16978BEBC}"/>
                </a:ext>
              </a:extLst>
            </p:cNvPr>
            <p:cNvSpPr txBox="1"/>
            <p:nvPr/>
          </p:nvSpPr>
          <p:spPr bwMode="gray">
            <a:xfrm>
              <a:off x="6434382" y="2225845"/>
              <a:ext cx="2441163" cy="854080"/>
            </a:xfrm>
            <a:prstGeom prst="rect">
              <a:avLst/>
            </a:prstGeom>
            <a:noFill/>
          </p:spPr>
          <p:txBody>
            <a:bodyPr wrap="square" lIns="0" tIns="0" rIns="0" bIns="0" rtlCol="0">
              <a:spAutoFit/>
            </a:bodyPr>
            <a:lstStyle/>
            <a:p>
              <a:pPr defTabSz="537667">
                <a:spcBef>
                  <a:spcPts val="500"/>
                </a:spcBef>
              </a:pPr>
              <a:r>
                <a:rPr lang="en-US" sz="1400">
                  <a:solidFill>
                    <a:srgbClr val="333E48"/>
                  </a:solidFill>
                  <a:latin typeface="Verdana"/>
                </a:rPr>
                <a:t>job postings in Florida the week ending July 3, 2020 compared to January</a:t>
              </a:r>
            </a:p>
            <a:p>
              <a:pPr defTabSz="537667">
                <a:spcBef>
                  <a:spcPts val="500"/>
                </a:spcBef>
              </a:pPr>
              <a:r>
                <a:rPr lang="en-US" sz="1400" i="1" baseline="30000">
                  <a:solidFill>
                    <a:srgbClr val="333E48"/>
                  </a:solidFill>
                  <a:latin typeface="Verdana"/>
                </a:rPr>
                <a:t>Source: Opportunity Insights</a:t>
              </a:r>
            </a:p>
          </p:txBody>
        </p:sp>
      </p:grpSp>
      <p:grpSp>
        <p:nvGrpSpPr>
          <p:cNvPr id="4" name="Group 3">
            <a:extLst>
              <a:ext uri="{FF2B5EF4-FFF2-40B4-BE49-F238E27FC236}">
                <a16:creationId xmlns:a16="http://schemas.microsoft.com/office/drawing/2014/main" id="{887A259B-079B-4F41-BD7B-70DED4B82BD0}"/>
              </a:ext>
            </a:extLst>
          </p:cNvPr>
          <p:cNvGrpSpPr/>
          <p:nvPr/>
        </p:nvGrpSpPr>
        <p:grpSpPr>
          <a:xfrm>
            <a:off x="5461500" y="1892934"/>
            <a:ext cx="863880" cy="1026258"/>
            <a:chOff x="5461500" y="1892934"/>
            <a:chExt cx="863880" cy="1026258"/>
          </a:xfrm>
        </p:grpSpPr>
        <p:pic>
          <p:nvPicPr>
            <p:cNvPr id="22" name="Picture 21">
              <a:extLst>
                <a:ext uri="{FF2B5EF4-FFF2-40B4-BE49-F238E27FC236}">
                  <a16:creationId xmlns:a16="http://schemas.microsoft.com/office/drawing/2014/main" id="{3C71B188-34A8-4E66-9882-AA4AA3EC0A7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500" y="1892934"/>
              <a:ext cx="657231" cy="930045"/>
            </a:xfrm>
            <a:prstGeom prst="rect">
              <a:avLst/>
            </a:prstGeom>
          </p:spPr>
        </p:pic>
        <p:sp>
          <p:nvSpPr>
            <p:cNvPr id="24" name="Down Arrow 24">
              <a:extLst>
                <a:ext uri="{FF2B5EF4-FFF2-40B4-BE49-F238E27FC236}">
                  <a16:creationId xmlns:a16="http://schemas.microsoft.com/office/drawing/2014/main" id="{E2D0F83A-5D40-43C8-B05B-50CC24392D9B}"/>
                </a:ext>
              </a:extLst>
            </p:cNvPr>
            <p:cNvSpPr/>
            <p:nvPr/>
          </p:nvSpPr>
          <p:spPr bwMode="gray">
            <a:xfrm rot="10800000" flipV="1">
              <a:off x="5828083" y="2395973"/>
              <a:ext cx="497297" cy="523219"/>
            </a:xfrm>
            <a:prstGeom prst="downArrow">
              <a:avLst/>
            </a:prstGeom>
            <a:solidFill>
              <a:srgbClr val="ED8B00"/>
            </a:solidFill>
            <a:ln w="19050" cap="flat" cmpd="sng" algn="ctr">
              <a:solidFill>
                <a:srgbClr val="FFFFFF"/>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537667" eaLnBrk="1" fontAlgn="auto" latinLnBrk="0" hangingPunct="1">
                <a:lnSpc>
                  <a:spcPct val="100000"/>
                </a:lnSpc>
                <a:spcBef>
                  <a:spcPts val="314"/>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Verdana"/>
                <a:ea typeface="+mn-ea"/>
                <a:cs typeface="+mn-cs"/>
              </a:endParaRPr>
            </a:p>
          </p:txBody>
        </p:sp>
      </p:grpSp>
      <p:sp>
        <p:nvSpPr>
          <p:cNvPr id="25" name="TextBox 24">
            <a:extLst>
              <a:ext uri="{FF2B5EF4-FFF2-40B4-BE49-F238E27FC236}">
                <a16:creationId xmlns:a16="http://schemas.microsoft.com/office/drawing/2014/main" id="{F3C8C2FD-1E27-4200-B331-51F5D98EB3BB}"/>
              </a:ext>
            </a:extLst>
          </p:cNvPr>
          <p:cNvSpPr txBox="1"/>
          <p:nvPr/>
        </p:nvSpPr>
        <p:spPr>
          <a:xfrm>
            <a:off x="268455" y="1511682"/>
            <a:ext cx="5008975" cy="738664"/>
          </a:xfrm>
          <a:prstGeom prst="rect">
            <a:avLst/>
          </a:prstGeom>
          <a:noFill/>
        </p:spPr>
        <p:txBody>
          <a:bodyPr wrap="square" rtlCol="0">
            <a:spAutoFit/>
          </a:bodyPr>
          <a:lstStyle/>
          <a:p>
            <a:r>
              <a:rPr lang="en-US" sz="1400" b="1">
                <a:latin typeface="Verdana" panose="020B0604030504040204" pitchFamily="34" charset="0"/>
                <a:ea typeface="Verdana" panose="020B0604030504040204" pitchFamily="34" charset="0"/>
              </a:rPr>
              <a:t>One-third of </a:t>
            </a:r>
            <a:r>
              <a:rPr lang="en-US" sz="1400" b="1">
                <a:solidFill>
                  <a:srgbClr val="00B1B0"/>
                </a:solidFill>
                <a:latin typeface="Verdana" panose="020B0604030504040204" pitchFamily="34" charset="0"/>
                <a:ea typeface="Verdana" panose="020B0604030504040204" pitchFamily="34" charset="0"/>
              </a:rPr>
              <a:t>Florida</a:t>
            </a:r>
            <a:r>
              <a:rPr lang="en-US" sz="1400" b="1">
                <a:latin typeface="Verdana" panose="020B0604030504040204" pitchFamily="34" charset="0"/>
                <a:ea typeface="Verdana" panose="020B0604030504040204" pitchFamily="34" charset="0"/>
              </a:rPr>
              <a:t> renters (across all income levels) report no or slight confidence in their ability to pay next month’s rent</a:t>
            </a:r>
          </a:p>
        </p:txBody>
      </p:sp>
      <p:grpSp>
        <p:nvGrpSpPr>
          <p:cNvPr id="28" name="Group 27">
            <a:extLst>
              <a:ext uri="{FF2B5EF4-FFF2-40B4-BE49-F238E27FC236}">
                <a16:creationId xmlns:a16="http://schemas.microsoft.com/office/drawing/2014/main" id="{6AFCAED7-2A0F-42A4-8736-42E9756EE084}"/>
              </a:ext>
            </a:extLst>
          </p:cNvPr>
          <p:cNvGrpSpPr/>
          <p:nvPr/>
        </p:nvGrpSpPr>
        <p:grpSpPr>
          <a:xfrm>
            <a:off x="6434381" y="4100495"/>
            <a:ext cx="2441163" cy="1402435"/>
            <a:chOff x="6434382" y="1892934"/>
            <a:chExt cx="2441163" cy="1402435"/>
          </a:xfrm>
        </p:grpSpPr>
        <p:sp>
          <p:nvSpPr>
            <p:cNvPr id="29" name="TextBox 28">
              <a:extLst>
                <a:ext uri="{FF2B5EF4-FFF2-40B4-BE49-F238E27FC236}">
                  <a16:creationId xmlns:a16="http://schemas.microsoft.com/office/drawing/2014/main" id="{E372C87F-E13A-483F-9C40-B187FC192E47}"/>
                </a:ext>
              </a:extLst>
            </p:cNvPr>
            <p:cNvSpPr txBox="1"/>
            <p:nvPr/>
          </p:nvSpPr>
          <p:spPr bwMode="gray">
            <a:xfrm>
              <a:off x="6455634" y="1892934"/>
              <a:ext cx="1635128" cy="384721"/>
            </a:xfrm>
            <a:prstGeom prst="rect">
              <a:avLst/>
            </a:prstGeom>
            <a:noFill/>
          </p:spPr>
          <p:txBody>
            <a:bodyPr wrap="none" lIns="0" tIns="0" rIns="0" bIns="0" rtlCol="0">
              <a:spAutoFit/>
            </a:bodyPr>
            <a:lstStyle/>
            <a:p>
              <a:pPr defTabSz="537667">
                <a:spcBef>
                  <a:spcPts val="500"/>
                </a:spcBef>
              </a:pPr>
              <a:r>
                <a:rPr lang="en-US" sz="2500">
                  <a:solidFill>
                    <a:srgbClr val="0072CE"/>
                  </a:solidFill>
                  <a:latin typeface="Rockwell"/>
                </a:rPr>
                <a:t>26% larger</a:t>
              </a:r>
            </a:p>
          </p:txBody>
        </p:sp>
        <p:sp>
          <p:nvSpPr>
            <p:cNvPr id="30" name="TextBox 29">
              <a:extLst>
                <a:ext uri="{FF2B5EF4-FFF2-40B4-BE49-F238E27FC236}">
                  <a16:creationId xmlns:a16="http://schemas.microsoft.com/office/drawing/2014/main" id="{BAECE130-77B8-4422-A9E4-48A0BC8A9A81}"/>
                </a:ext>
              </a:extLst>
            </p:cNvPr>
            <p:cNvSpPr txBox="1"/>
            <p:nvPr/>
          </p:nvSpPr>
          <p:spPr bwMode="gray">
            <a:xfrm>
              <a:off x="6434382" y="2225845"/>
              <a:ext cx="2441163" cy="1069524"/>
            </a:xfrm>
            <a:prstGeom prst="rect">
              <a:avLst/>
            </a:prstGeom>
            <a:noFill/>
          </p:spPr>
          <p:txBody>
            <a:bodyPr wrap="square" lIns="0" tIns="0" rIns="0" bIns="0" rtlCol="0">
              <a:spAutoFit/>
            </a:bodyPr>
            <a:lstStyle/>
            <a:p>
              <a:pPr defTabSz="537667">
                <a:spcBef>
                  <a:spcPts val="500"/>
                </a:spcBef>
              </a:pPr>
              <a:r>
                <a:rPr lang="en-US" sz="1400">
                  <a:solidFill>
                    <a:srgbClr val="333E48"/>
                  </a:solidFill>
                  <a:latin typeface="Verdana"/>
                </a:rPr>
                <a:t>decline in small business revenue in Florida, compared to national small business revenue decline</a:t>
              </a:r>
            </a:p>
            <a:p>
              <a:pPr defTabSz="537667">
                <a:spcBef>
                  <a:spcPts val="500"/>
                </a:spcBef>
              </a:pPr>
              <a:r>
                <a:rPr lang="en-US" sz="1400" i="1" baseline="30000">
                  <a:solidFill>
                    <a:srgbClr val="333E48"/>
                  </a:solidFill>
                  <a:latin typeface="Verdana"/>
                </a:rPr>
                <a:t>Source: Opportunity Insights</a:t>
              </a:r>
            </a:p>
          </p:txBody>
        </p:sp>
      </p:grpSp>
      <p:grpSp>
        <p:nvGrpSpPr>
          <p:cNvPr id="3" name="Group 2">
            <a:extLst>
              <a:ext uri="{FF2B5EF4-FFF2-40B4-BE49-F238E27FC236}">
                <a16:creationId xmlns:a16="http://schemas.microsoft.com/office/drawing/2014/main" id="{3D4C8A4E-6F79-49C8-A5E6-93DFB0367531}"/>
              </a:ext>
            </a:extLst>
          </p:cNvPr>
          <p:cNvGrpSpPr/>
          <p:nvPr/>
        </p:nvGrpSpPr>
        <p:grpSpPr>
          <a:xfrm>
            <a:off x="5337542" y="4100495"/>
            <a:ext cx="1029837" cy="1124469"/>
            <a:chOff x="5337542" y="4100495"/>
            <a:chExt cx="1029837" cy="1124469"/>
          </a:xfrm>
        </p:grpSpPr>
        <p:sp>
          <p:nvSpPr>
            <p:cNvPr id="35" name="Down Arrow 24">
              <a:extLst>
                <a:ext uri="{FF2B5EF4-FFF2-40B4-BE49-F238E27FC236}">
                  <a16:creationId xmlns:a16="http://schemas.microsoft.com/office/drawing/2014/main" id="{9F8FBEF3-CD61-463E-872A-B1761D3CAC71}"/>
                </a:ext>
              </a:extLst>
            </p:cNvPr>
            <p:cNvSpPr/>
            <p:nvPr/>
          </p:nvSpPr>
          <p:spPr bwMode="gray">
            <a:xfrm rot="10800000" flipV="1">
              <a:off x="5870082" y="4701745"/>
              <a:ext cx="497297" cy="523219"/>
            </a:xfrm>
            <a:prstGeom prst="downArrow">
              <a:avLst/>
            </a:prstGeom>
            <a:solidFill>
              <a:srgbClr val="ED8B00"/>
            </a:solidFill>
            <a:ln w="19050" cap="flat" cmpd="sng" algn="ctr">
              <a:solidFill>
                <a:srgbClr val="FFFFFF"/>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537667" eaLnBrk="1" fontAlgn="auto" latinLnBrk="0" hangingPunct="1">
                <a:lnSpc>
                  <a:spcPct val="100000"/>
                </a:lnSpc>
                <a:spcBef>
                  <a:spcPts val="314"/>
                </a:spcBef>
                <a:spcAft>
                  <a:spcPts val="0"/>
                </a:spcAft>
                <a:buClrTx/>
                <a:buSzTx/>
                <a:buFontTx/>
                <a:buNone/>
                <a:tabLst/>
                <a:defRPr/>
              </a:pPr>
              <a:endParaRPr kumimoji="0" lang="en-US" sz="900" b="0" i="0" u="none" strike="noStrike" kern="0" cap="none" spc="0" normalizeH="0" baseline="0" noProof="0">
                <a:ln>
                  <a:noFill/>
                </a:ln>
                <a:solidFill>
                  <a:srgbClr val="FFFFFF"/>
                </a:solidFill>
                <a:effectLst/>
                <a:uLnTx/>
                <a:uFillTx/>
                <a:latin typeface="Verdana"/>
                <a:ea typeface="+mn-ea"/>
                <a:cs typeface="+mn-cs"/>
              </a:endParaRPr>
            </a:p>
          </p:txBody>
        </p:sp>
        <p:pic>
          <p:nvPicPr>
            <p:cNvPr id="37" name="Graphic 36" descr="Dollar">
              <a:extLst>
                <a:ext uri="{FF2B5EF4-FFF2-40B4-BE49-F238E27FC236}">
                  <a16:creationId xmlns:a16="http://schemas.microsoft.com/office/drawing/2014/main" id="{CF29EC74-BC3A-4BA5-8CFA-D681801151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37542" y="4100495"/>
              <a:ext cx="914400" cy="914400"/>
            </a:xfrm>
            <a:prstGeom prst="rect">
              <a:avLst/>
            </a:prstGeom>
          </p:spPr>
        </p:pic>
      </p:grpSp>
    </p:spTree>
    <p:extLst>
      <p:ext uri="{BB962C8B-B14F-4D97-AF65-F5344CB8AC3E}">
        <p14:creationId xmlns:p14="http://schemas.microsoft.com/office/powerpoint/2010/main" val="361539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6DB77E-6417-4093-AB2E-5A3E44C304BD}"/>
              </a:ext>
            </a:extLst>
          </p:cNvPr>
          <p:cNvSpPr txBox="1"/>
          <p:nvPr/>
        </p:nvSpPr>
        <p:spPr bwMode="gray">
          <a:xfrm>
            <a:off x="692153" y="2042587"/>
            <a:ext cx="4287249" cy="646331"/>
          </a:xfrm>
          <a:prstGeom prst="rect">
            <a:avLst/>
          </a:prstGeom>
          <a:noFill/>
        </p:spPr>
        <p:txBody>
          <a:bodyPr wrap="square" lIns="0" tIns="0" rIns="0" bIns="0" rtlCol="0">
            <a:spAutoFit/>
          </a:bodyPr>
          <a:lstStyle/>
          <a:p>
            <a:pPr defTabSz="537667"/>
            <a:r>
              <a:rPr lang="en-US" sz="1400" b="1">
                <a:solidFill>
                  <a:srgbClr val="00B1B0"/>
                </a:solidFill>
                <a:latin typeface="Verdana"/>
              </a:rPr>
              <a:t>Georgia</a:t>
            </a:r>
            <a:r>
              <a:rPr lang="en-US" sz="1400" b="1">
                <a:solidFill>
                  <a:srgbClr val="333E48"/>
                </a:solidFill>
                <a:latin typeface="Verdana"/>
              </a:rPr>
              <a:t> illustrates the effects of lost jobs and wages, and the fact that children no longer access meals at school</a:t>
            </a:r>
          </a:p>
        </p:txBody>
      </p:sp>
      <p:sp>
        <p:nvSpPr>
          <p:cNvPr id="8" name="TextBox 7">
            <a:extLst>
              <a:ext uri="{FF2B5EF4-FFF2-40B4-BE49-F238E27FC236}">
                <a16:creationId xmlns:a16="http://schemas.microsoft.com/office/drawing/2014/main" id="{D40AACFD-77DA-479B-B3B7-FFDAC1CB31B5}"/>
              </a:ext>
            </a:extLst>
          </p:cNvPr>
          <p:cNvSpPr txBox="1"/>
          <p:nvPr/>
        </p:nvSpPr>
        <p:spPr bwMode="gray">
          <a:xfrm>
            <a:off x="692154" y="2772117"/>
            <a:ext cx="6529786" cy="153888"/>
          </a:xfrm>
          <a:prstGeom prst="rect">
            <a:avLst/>
          </a:prstGeom>
          <a:noFill/>
        </p:spPr>
        <p:txBody>
          <a:bodyPr wrap="square" lIns="0" tIns="0" rIns="0" bIns="0" rtlCol="0">
            <a:spAutoFit/>
          </a:bodyPr>
          <a:lstStyle/>
          <a:p>
            <a:pPr defTabSz="537667"/>
            <a:r>
              <a:rPr lang="en-US" sz="1000" i="1">
                <a:solidFill>
                  <a:srgbClr val="333E48"/>
                </a:solidFill>
                <a:latin typeface="Verdana"/>
              </a:rPr>
              <a:t>Source: Feeding America</a:t>
            </a:r>
          </a:p>
        </p:txBody>
      </p:sp>
      <p:graphicFrame>
        <p:nvGraphicFramePr>
          <p:cNvPr id="9" name="Chart 8">
            <a:extLst>
              <a:ext uri="{FF2B5EF4-FFF2-40B4-BE49-F238E27FC236}">
                <a16:creationId xmlns:a16="http://schemas.microsoft.com/office/drawing/2014/main" id="{539C8243-7342-4A20-8572-5295BA2C2D2B}"/>
              </a:ext>
            </a:extLst>
          </p:cNvPr>
          <p:cNvGraphicFramePr/>
          <p:nvPr>
            <p:extLst>
              <p:ext uri="{D42A27DB-BD31-4B8C-83A1-F6EECF244321}">
                <p14:modId xmlns:p14="http://schemas.microsoft.com/office/powerpoint/2010/main" val="2456064790"/>
              </p:ext>
            </p:extLst>
          </p:nvPr>
        </p:nvGraphicFramePr>
        <p:xfrm>
          <a:off x="692154" y="3156075"/>
          <a:ext cx="4287249" cy="3366951"/>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5121F6DB-7073-40C2-8BF4-ED06FBD97467}"/>
              </a:ext>
            </a:extLst>
          </p:cNvPr>
          <p:cNvSpPr/>
          <p:nvPr/>
        </p:nvSpPr>
        <p:spPr bwMode="gray">
          <a:xfrm>
            <a:off x="5540681" y="2070870"/>
            <a:ext cx="2991271" cy="3622467"/>
          </a:xfrm>
          <a:prstGeom prst="rect">
            <a:avLst/>
          </a:prstGeom>
          <a:noFill/>
          <a:ln w="28575" cap="flat" cmpd="sng" algn="ctr">
            <a:solidFill>
              <a:srgbClr val="C4C7CA"/>
            </a:solidFill>
            <a:prstDash val="solid"/>
            <a:miter lim="800000"/>
          </a:ln>
          <a:effectLst/>
        </p:spPr>
        <p:txBody>
          <a:bodyPr rot="0" spcFirstLastPara="0" vert="horz" wrap="square" lIns="365760" tIns="274320" rIns="365760" bIns="274320" numCol="1" spcCol="0" rtlCol="0" fromWordArt="0" anchor="t" anchorCtr="0" forceAA="0" compatLnSpc="1">
            <a:prstTxWarp prst="textNoShape">
              <a:avLst/>
            </a:prstTxWarp>
            <a:spAutoFit/>
          </a:bodyPr>
          <a:lstStyle/>
          <a:p>
            <a:pPr marL="0" marR="0" lvl="0" indent="0" defTabSz="537667" eaLnBrk="1" fontAlgn="auto" latinLnBrk="0" hangingPunct="1">
              <a:lnSpc>
                <a:spcPct val="110000"/>
              </a:lnSpc>
              <a:spcBef>
                <a:spcPts val="500"/>
              </a:spcBef>
              <a:spcAft>
                <a:spcPts val="0"/>
              </a:spcAft>
              <a:buClrTx/>
              <a:buSzTx/>
              <a:buFontTx/>
              <a:buNone/>
              <a:tabLst/>
              <a:defRPr/>
            </a:pPr>
            <a:r>
              <a:rPr kumimoji="0" lang="en-US" sz="1100" b="0" i="0" u="none" strike="noStrike" kern="0" cap="none" spc="0" normalizeH="0" baseline="0" noProof="0">
                <a:ln>
                  <a:noFill/>
                </a:ln>
                <a:solidFill>
                  <a:srgbClr val="333E48"/>
                </a:solidFill>
                <a:effectLst/>
                <a:uLnTx/>
                <a:uFillTx/>
                <a:latin typeface="Verdana"/>
                <a:ea typeface="+mn-ea"/>
                <a:cs typeface="+mn-cs"/>
              </a:rPr>
              <a:t>It’s really tough for people who are out of work to have to come down to a food bank and get food. When you’ve been able to supply for your family and take care of your family, it’s hard for those guys. They have to eat some pride to come down and stand in line for food. But when your kids are hungry and your family is in need, you’re going to do what you need to do.</a:t>
            </a:r>
          </a:p>
          <a:p>
            <a:pPr marL="0" marR="0" lvl="0" indent="0" algn="r" defTabSz="537667" eaLnBrk="1" fontAlgn="auto" latinLnBrk="0" hangingPunct="1">
              <a:lnSpc>
                <a:spcPct val="110000"/>
              </a:lnSpc>
              <a:spcBef>
                <a:spcPts val="500"/>
              </a:spcBef>
              <a:spcAft>
                <a:spcPts val="0"/>
              </a:spcAft>
              <a:buClrTx/>
              <a:buSzTx/>
              <a:buFontTx/>
              <a:buNone/>
              <a:tabLst/>
              <a:defRPr/>
            </a:pPr>
            <a:r>
              <a:rPr kumimoji="0" lang="en-US" sz="1000" b="0" i="0" u="none" strike="noStrike" kern="0" cap="none" spc="0" normalizeH="0" baseline="0" noProof="0">
                <a:ln>
                  <a:noFill/>
                </a:ln>
                <a:solidFill>
                  <a:srgbClr val="333E48"/>
                </a:solidFill>
                <a:effectLst/>
                <a:uLnTx/>
                <a:uFillTx/>
                <a:latin typeface="Rockwell"/>
                <a:ea typeface="+mn-ea"/>
                <a:cs typeface="+mn-cs"/>
              </a:rPr>
              <a:t>	</a:t>
            </a:r>
            <a:r>
              <a:rPr kumimoji="0" lang="en-US" sz="1100" b="0" i="0" u="none" strike="noStrike" kern="0" cap="none" spc="0" normalizeH="0" baseline="0" noProof="0">
                <a:ln>
                  <a:noFill/>
                </a:ln>
                <a:solidFill>
                  <a:srgbClr val="333E48"/>
                </a:solidFill>
                <a:effectLst/>
                <a:uLnTx/>
                <a:uFillTx/>
                <a:latin typeface="Rockwell"/>
                <a:ea typeface="+mn-ea"/>
                <a:cs typeface="+mn-cs"/>
              </a:rPr>
              <a:t>       Alvin Bagwell </a:t>
            </a:r>
          </a:p>
          <a:p>
            <a:pPr marL="0" marR="0" lvl="0" indent="0" algn="r" defTabSz="537667" eaLnBrk="1" fontAlgn="auto" latinLnBrk="0" hangingPunct="1">
              <a:lnSpc>
                <a:spcPct val="110000"/>
              </a:lnSpc>
              <a:spcBef>
                <a:spcPts val="500"/>
              </a:spcBef>
              <a:spcAft>
                <a:spcPts val="0"/>
              </a:spcAft>
              <a:buClrTx/>
              <a:buSzTx/>
              <a:buFontTx/>
              <a:buNone/>
              <a:tabLst/>
              <a:defRPr/>
            </a:pPr>
            <a:r>
              <a:rPr kumimoji="0" lang="en-US" sz="1100" b="0" i="0" u="none" strike="noStrike" kern="0" cap="none" spc="0" normalizeH="0" baseline="0" noProof="0">
                <a:ln>
                  <a:noFill/>
                </a:ln>
                <a:solidFill>
                  <a:srgbClr val="333E48"/>
                </a:solidFill>
                <a:effectLst/>
                <a:uLnTx/>
                <a:uFillTx/>
                <a:latin typeface="Rockwell"/>
                <a:ea typeface="+mn-ea"/>
                <a:cs typeface="+mn-cs"/>
              </a:rPr>
              <a:t>Director of Good Samaritan Food Ministry of Northeast Georgia</a:t>
            </a:r>
            <a:endParaRPr kumimoji="0" lang="en-US" sz="1100" b="0" i="1" u="none" strike="noStrike" kern="0" cap="none" spc="0" normalizeH="0" baseline="0" noProof="0">
              <a:ln>
                <a:noFill/>
              </a:ln>
              <a:solidFill>
                <a:srgbClr val="333E48"/>
              </a:solidFill>
              <a:effectLst/>
              <a:uLnTx/>
              <a:uFillTx/>
              <a:latin typeface="Verdana"/>
              <a:ea typeface="+mn-ea"/>
              <a:cs typeface="+mn-cs"/>
            </a:endParaRPr>
          </a:p>
        </p:txBody>
      </p:sp>
      <p:grpSp>
        <p:nvGrpSpPr>
          <p:cNvPr id="13" name="Group 12">
            <a:extLst>
              <a:ext uri="{FF2B5EF4-FFF2-40B4-BE49-F238E27FC236}">
                <a16:creationId xmlns:a16="http://schemas.microsoft.com/office/drawing/2014/main" id="{E1791C45-AE04-4294-91C4-6D41E38CC67A}"/>
              </a:ext>
              <a:ext uri="{C183D7F6-B498-43B3-948B-1728B52AA6E4}">
                <adec:decorative xmlns:adec="http://schemas.microsoft.com/office/drawing/2017/decorative" val="1"/>
              </a:ext>
            </a:extLst>
          </p:cNvPr>
          <p:cNvGrpSpPr/>
          <p:nvPr/>
        </p:nvGrpSpPr>
        <p:grpSpPr bwMode="gray">
          <a:xfrm>
            <a:off x="5364270" y="1861717"/>
            <a:ext cx="423178" cy="361740"/>
            <a:chOff x="1184558" y="1125416"/>
            <a:chExt cx="423178" cy="361740"/>
          </a:xfrm>
        </p:grpSpPr>
        <p:sp>
          <p:nvSpPr>
            <p:cNvPr id="14" name="Rectangle 13">
              <a:extLst>
                <a:ext uri="{FF2B5EF4-FFF2-40B4-BE49-F238E27FC236}">
                  <a16:creationId xmlns:a16="http://schemas.microsoft.com/office/drawing/2014/main" id="{7CF5A005-D4B2-418E-A3A2-82ADC4A344CF}"/>
                </a:ext>
              </a:extLst>
            </p:cNvPr>
            <p:cNvSpPr/>
            <p:nvPr/>
          </p:nvSpPr>
          <p:spPr bwMode="gray">
            <a:xfrm>
              <a:off x="1184558" y="1125416"/>
              <a:ext cx="423178" cy="361740"/>
            </a:xfrm>
            <a:prstGeom prst="rect">
              <a:avLst/>
            </a:pr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537667" eaLnBrk="1" fontAlgn="auto" latinLnBrk="0" hangingPunct="1">
                <a:lnSpc>
                  <a:spcPct val="100000"/>
                </a:lnSpc>
                <a:spcBef>
                  <a:spcPts val="500"/>
                </a:spcBef>
                <a:spcAft>
                  <a:spcPts val="0"/>
                </a:spcAft>
                <a:buClrTx/>
                <a:buSzTx/>
                <a:buFontTx/>
                <a:buNone/>
                <a:tabLst/>
                <a:defRPr/>
              </a:pPr>
              <a:endParaRPr kumimoji="0" lang="en-US" sz="1000" b="0" i="0" u="none" strike="noStrike" kern="0" cap="none" spc="0" normalizeH="0" baseline="0" noProof="0" err="1">
                <a:ln>
                  <a:noFill/>
                </a:ln>
                <a:solidFill>
                  <a:srgbClr val="00B1B0"/>
                </a:solidFill>
                <a:effectLst/>
                <a:uLnTx/>
                <a:uFillTx/>
                <a:latin typeface="Verdana"/>
                <a:ea typeface="+mn-ea"/>
                <a:cs typeface="+mn-cs"/>
              </a:endParaRPr>
            </a:p>
          </p:txBody>
        </p:sp>
        <p:grpSp>
          <p:nvGrpSpPr>
            <p:cNvPr id="15" name="Group 14">
              <a:extLst>
                <a:ext uri="{FF2B5EF4-FFF2-40B4-BE49-F238E27FC236}">
                  <a16:creationId xmlns:a16="http://schemas.microsoft.com/office/drawing/2014/main" id="{CC545DAB-823D-452A-8436-DC87CA702BBA}"/>
                </a:ext>
              </a:extLst>
            </p:cNvPr>
            <p:cNvGrpSpPr/>
            <p:nvPr/>
          </p:nvGrpSpPr>
          <p:grpSpPr bwMode="gray">
            <a:xfrm flipH="1" flipV="1">
              <a:off x="1245161" y="1176800"/>
              <a:ext cx="315403" cy="272386"/>
              <a:chOff x="3359444" y="2551001"/>
              <a:chExt cx="394764" cy="340924"/>
            </a:xfrm>
          </p:grpSpPr>
          <p:sp>
            <p:nvSpPr>
              <p:cNvPr id="16" name="Freeform 67">
                <a:extLst>
                  <a:ext uri="{FF2B5EF4-FFF2-40B4-BE49-F238E27FC236}">
                    <a16:creationId xmlns:a16="http://schemas.microsoft.com/office/drawing/2014/main" id="{D135EE7C-4153-40DB-8CB4-BCE06786ADC1}"/>
                  </a:ext>
                </a:extLst>
              </p:cNvPr>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rgbClr val="00B1B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B1B0"/>
                  </a:solidFill>
                  <a:effectLst/>
                  <a:uLnTx/>
                  <a:uFillTx/>
                  <a:latin typeface="Verdana"/>
                  <a:ea typeface="+mn-ea"/>
                  <a:cs typeface="+mn-cs"/>
                </a:endParaRPr>
              </a:p>
            </p:txBody>
          </p:sp>
          <p:sp>
            <p:nvSpPr>
              <p:cNvPr id="17" name="Freeform 68">
                <a:extLst>
                  <a:ext uri="{FF2B5EF4-FFF2-40B4-BE49-F238E27FC236}">
                    <a16:creationId xmlns:a16="http://schemas.microsoft.com/office/drawing/2014/main" id="{737025FE-0B60-48AC-A517-0CDEB67B3FAE}"/>
                  </a:ext>
                </a:extLst>
              </p:cNvPr>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rgbClr val="00B1B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B1B0"/>
                  </a:solidFill>
                  <a:effectLst/>
                  <a:uLnTx/>
                  <a:uFillTx/>
                  <a:latin typeface="Verdana"/>
                  <a:ea typeface="+mn-ea"/>
                  <a:cs typeface="+mn-cs"/>
                </a:endParaRPr>
              </a:p>
            </p:txBody>
          </p:sp>
        </p:grpSp>
      </p:grpSp>
      <p:grpSp>
        <p:nvGrpSpPr>
          <p:cNvPr id="18" name="Group 17">
            <a:extLst>
              <a:ext uri="{FF2B5EF4-FFF2-40B4-BE49-F238E27FC236}">
                <a16:creationId xmlns:a16="http://schemas.microsoft.com/office/drawing/2014/main" id="{B75C9F98-9E28-48E8-8B0B-6ECDDE735901}"/>
              </a:ext>
              <a:ext uri="{C183D7F6-B498-43B3-948B-1728B52AA6E4}">
                <adec:decorative xmlns:adec="http://schemas.microsoft.com/office/drawing/2017/decorative" val="1"/>
              </a:ext>
            </a:extLst>
          </p:cNvPr>
          <p:cNvGrpSpPr/>
          <p:nvPr/>
        </p:nvGrpSpPr>
        <p:grpSpPr bwMode="gray">
          <a:xfrm rot="10800000">
            <a:off x="8307568" y="5480905"/>
            <a:ext cx="423178" cy="361740"/>
            <a:chOff x="1184558" y="1125416"/>
            <a:chExt cx="423178" cy="361740"/>
          </a:xfrm>
        </p:grpSpPr>
        <p:sp>
          <p:nvSpPr>
            <p:cNvPr id="19" name="Rectangle 18">
              <a:extLst>
                <a:ext uri="{FF2B5EF4-FFF2-40B4-BE49-F238E27FC236}">
                  <a16:creationId xmlns:a16="http://schemas.microsoft.com/office/drawing/2014/main" id="{EC048D20-5C43-488D-98D6-A0BC6D2E50C7}"/>
                </a:ext>
              </a:extLst>
            </p:cNvPr>
            <p:cNvSpPr/>
            <p:nvPr/>
          </p:nvSpPr>
          <p:spPr bwMode="gray">
            <a:xfrm>
              <a:off x="1184558" y="1125416"/>
              <a:ext cx="423178" cy="361740"/>
            </a:xfrm>
            <a:prstGeom prst="rect">
              <a:avLst/>
            </a:pr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537667" eaLnBrk="1" fontAlgn="auto" latinLnBrk="0" hangingPunct="1">
                <a:lnSpc>
                  <a:spcPct val="100000"/>
                </a:lnSpc>
                <a:spcBef>
                  <a:spcPts val="500"/>
                </a:spcBef>
                <a:spcAft>
                  <a:spcPts val="0"/>
                </a:spcAft>
                <a:buClrTx/>
                <a:buSzTx/>
                <a:buFontTx/>
                <a:buNone/>
                <a:tabLst/>
                <a:defRPr/>
              </a:pPr>
              <a:endParaRPr kumimoji="0" lang="en-US" sz="1000" b="0" i="0" u="none" strike="noStrike" kern="0" cap="none" spc="0" normalizeH="0" baseline="0" noProof="0" err="1">
                <a:ln>
                  <a:noFill/>
                </a:ln>
                <a:solidFill>
                  <a:srgbClr val="00B1B0"/>
                </a:solidFill>
                <a:effectLst/>
                <a:uLnTx/>
                <a:uFillTx/>
                <a:latin typeface="Verdana"/>
                <a:ea typeface="+mn-ea"/>
                <a:cs typeface="+mn-cs"/>
              </a:endParaRPr>
            </a:p>
          </p:txBody>
        </p:sp>
        <p:grpSp>
          <p:nvGrpSpPr>
            <p:cNvPr id="20" name="Group 19">
              <a:extLst>
                <a:ext uri="{FF2B5EF4-FFF2-40B4-BE49-F238E27FC236}">
                  <a16:creationId xmlns:a16="http://schemas.microsoft.com/office/drawing/2014/main" id="{AD54A5E1-A960-4E36-A736-0F61329F2FFC}"/>
                </a:ext>
              </a:extLst>
            </p:cNvPr>
            <p:cNvGrpSpPr/>
            <p:nvPr/>
          </p:nvGrpSpPr>
          <p:grpSpPr bwMode="gray">
            <a:xfrm flipH="1" flipV="1">
              <a:off x="1245161" y="1176800"/>
              <a:ext cx="315403" cy="272386"/>
              <a:chOff x="3359444" y="2551001"/>
              <a:chExt cx="394764" cy="340924"/>
            </a:xfrm>
          </p:grpSpPr>
          <p:sp>
            <p:nvSpPr>
              <p:cNvPr id="21" name="Freeform 72">
                <a:extLst>
                  <a:ext uri="{FF2B5EF4-FFF2-40B4-BE49-F238E27FC236}">
                    <a16:creationId xmlns:a16="http://schemas.microsoft.com/office/drawing/2014/main" id="{2EB963FE-896C-4842-B574-820FB743E750}"/>
                  </a:ext>
                </a:extLst>
              </p:cNvPr>
              <p:cNvSpPr>
                <a:spLocks/>
              </p:cNvSpPr>
              <p:nvPr/>
            </p:nvSpPr>
            <p:spPr bwMode="gray">
              <a:xfrm rot="10800000">
                <a:off x="3359444" y="2551001"/>
                <a:ext cx="182786" cy="340924"/>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rgbClr val="00B1B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B1B0"/>
                  </a:solidFill>
                  <a:effectLst/>
                  <a:uLnTx/>
                  <a:uFillTx/>
                  <a:latin typeface="Verdana"/>
                  <a:ea typeface="+mn-ea"/>
                  <a:cs typeface="+mn-cs"/>
                </a:endParaRPr>
              </a:p>
            </p:txBody>
          </p:sp>
          <p:sp>
            <p:nvSpPr>
              <p:cNvPr id="22" name="Freeform 73">
                <a:extLst>
                  <a:ext uri="{FF2B5EF4-FFF2-40B4-BE49-F238E27FC236}">
                    <a16:creationId xmlns:a16="http://schemas.microsoft.com/office/drawing/2014/main" id="{CB6F3724-4BA8-4B47-A841-476510731A2C}"/>
                  </a:ext>
                </a:extLst>
              </p:cNvPr>
              <p:cNvSpPr>
                <a:spLocks/>
              </p:cNvSpPr>
              <p:nvPr/>
            </p:nvSpPr>
            <p:spPr bwMode="gray">
              <a:xfrm rot="10800000">
                <a:off x="3571423" y="2551001"/>
                <a:ext cx="182785" cy="340924"/>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rgbClr val="00B1B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00B1B0"/>
                  </a:solidFill>
                  <a:effectLst/>
                  <a:uLnTx/>
                  <a:uFillTx/>
                  <a:latin typeface="Verdana"/>
                  <a:ea typeface="+mn-ea"/>
                  <a:cs typeface="+mn-cs"/>
                </a:endParaRPr>
              </a:p>
            </p:txBody>
          </p:sp>
        </p:grpSp>
      </p:grpSp>
      <p:sp>
        <p:nvSpPr>
          <p:cNvPr id="23" name="TextBox 22">
            <a:extLst>
              <a:ext uri="{FF2B5EF4-FFF2-40B4-BE49-F238E27FC236}">
                <a16:creationId xmlns:a16="http://schemas.microsoft.com/office/drawing/2014/main" id="{4F7915D7-C2CB-4B8B-B8BD-6AE30A28D898}"/>
              </a:ext>
            </a:extLst>
          </p:cNvPr>
          <p:cNvSpPr txBox="1"/>
          <p:nvPr/>
        </p:nvSpPr>
        <p:spPr>
          <a:xfrm>
            <a:off x="148856" y="0"/>
            <a:ext cx="8995144" cy="1292662"/>
          </a:xfrm>
          <a:prstGeom prst="rect">
            <a:avLst/>
          </a:prstGeom>
          <a:noFill/>
        </p:spPr>
        <p:txBody>
          <a:bodyPr wrap="square" rtlCol="0">
            <a:spAutoFit/>
          </a:bodyPr>
          <a:lstStyle/>
          <a:p>
            <a:r>
              <a:rPr lang="en-US" sz="2600">
                <a:latin typeface="Rockwell" panose="02060603020205020403" pitchFamily="18" charset="0"/>
              </a:rPr>
              <a:t>Food insecurity – an indicator of a family’s anticipation of income volatility and their overall financial pessimism – has doubled nationwide</a:t>
            </a:r>
          </a:p>
        </p:txBody>
      </p:sp>
    </p:spTree>
    <p:extLst>
      <p:ext uri="{BB962C8B-B14F-4D97-AF65-F5344CB8AC3E}">
        <p14:creationId xmlns:p14="http://schemas.microsoft.com/office/powerpoint/2010/main" val="672681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9396122-F9CF-4C05-961D-43D679A6FE8F}"/>
              </a:ext>
            </a:extLst>
          </p:cNvPr>
          <p:cNvGraphicFramePr>
            <a:graphicFrameLocks noGrp="1"/>
          </p:cNvGraphicFramePr>
          <p:nvPr>
            <p:ph idx="1"/>
            <p:extLst>
              <p:ext uri="{D42A27DB-BD31-4B8C-83A1-F6EECF244321}">
                <p14:modId xmlns:p14="http://schemas.microsoft.com/office/powerpoint/2010/main" val="168532792"/>
              </p:ext>
            </p:extLst>
          </p:nvPr>
        </p:nvGraphicFramePr>
        <p:xfrm>
          <a:off x="213253" y="1414130"/>
          <a:ext cx="8717493" cy="4983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43">
            <a:extLst>
              <a:ext uri="{FF2B5EF4-FFF2-40B4-BE49-F238E27FC236}">
                <a16:creationId xmlns:a16="http://schemas.microsoft.com/office/drawing/2014/main" id="{27F64DCF-E506-4656-986A-10E5633A3908}"/>
              </a:ext>
            </a:extLst>
          </p:cNvPr>
          <p:cNvSpPr txBox="1">
            <a:spLocks/>
          </p:cNvSpPr>
          <p:nvPr/>
        </p:nvSpPr>
        <p:spPr>
          <a:xfrm>
            <a:off x="171325" y="172526"/>
            <a:ext cx="8717493" cy="7099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a:latin typeface="Rockwell" panose="02060603020205020403" pitchFamily="18" charset="0"/>
              </a:rPr>
              <a:t>Without significant state and local aid, economic pain compounds</a:t>
            </a:r>
          </a:p>
        </p:txBody>
      </p:sp>
      <p:grpSp>
        <p:nvGrpSpPr>
          <p:cNvPr id="2" name="Group 1">
            <a:extLst>
              <a:ext uri="{FF2B5EF4-FFF2-40B4-BE49-F238E27FC236}">
                <a16:creationId xmlns:a16="http://schemas.microsoft.com/office/drawing/2014/main" id="{A567FC6D-C110-446F-9B70-015FC2F667F5}"/>
              </a:ext>
            </a:extLst>
          </p:cNvPr>
          <p:cNvGrpSpPr/>
          <p:nvPr/>
        </p:nvGrpSpPr>
        <p:grpSpPr>
          <a:xfrm>
            <a:off x="6653151" y="1121245"/>
            <a:ext cx="2002536" cy="1057323"/>
            <a:chOff x="6508757" y="1088061"/>
            <a:chExt cx="2002536" cy="1057323"/>
          </a:xfrm>
        </p:grpSpPr>
        <p:sp>
          <p:nvSpPr>
            <p:cNvPr id="14" name="Text Placeholder 1">
              <a:extLst>
                <a:ext uri="{FF2B5EF4-FFF2-40B4-BE49-F238E27FC236}">
                  <a16:creationId xmlns:a16="http://schemas.microsoft.com/office/drawing/2014/main" id="{795B2661-F816-4FBE-9286-3EAEE58423DC}"/>
                </a:ext>
                <a:ext uri="{C183D7F6-B498-43B3-948B-1728B52AA6E4}">
                  <adec:decorative xmlns:adec="http://schemas.microsoft.com/office/drawing/2017/decorative" val="1"/>
                </a:ext>
              </a:extLst>
            </p:cNvPr>
            <p:cNvSpPr txBox="1">
              <a:spLocks/>
            </p:cNvSpPr>
            <p:nvPr/>
          </p:nvSpPr>
          <p:spPr bwMode="gray">
            <a:xfrm>
              <a:off x="6508757" y="1088062"/>
              <a:ext cx="2002536" cy="1057322"/>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rgbClr val="D6D8DA"/>
            </a:solidFill>
            <a:ln w="28575">
              <a:solidFill>
                <a:srgbClr val="00B1B0"/>
              </a:solidFill>
              <a:miter lim="800000"/>
            </a:ln>
          </p:spPr>
          <p:txBody>
            <a:bodyPr vert="horz" wrap="square" lIns="182880" tIns="210312" rIns="182880" bIns="182880" rtlCol="0">
              <a:no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marR="0" lvl="0" indent="0" algn="ctr" defTabSz="640080" rtl="0" eaLnBrk="1" fontAlgn="auto" latinLnBrk="0" hangingPunct="1">
                <a:lnSpc>
                  <a:spcPct val="100000"/>
                </a:lnSpc>
                <a:spcBef>
                  <a:spcPts val="500"/>
                </a:spcBef>
                <a:spcAft>
                  <a:spcPts val="0"/>
                </a:spcAft>
                <a:buClrTx/>
                <a:buSzPct val="100000"/>
                <a:buFont typeface="Arial" panose="020B0604020202020204" pitchFamily="34" charset="0"/>
                <a:buNone/>
                <a:tabLst/>
                <a:defRPr/>
              </a:pPr>
              <a:endParaRPr kumimoji="0" lang="en-US" sz="900" b="0" i="0" u="none" strike="noStrike" kern="1200" cap="none" spc="0" normalizeH="0" baseline="0" noProof="0">
                <a:ln>
                  <a:noFill/>
                </a:ln>
                <a:solidFill>
                  <a:srgbClr val="333E48"/>
                </a:solidFill>
                <a:effectLst/>
                <a:uLnTx/>
                <a:uFillTx/>
                <a:latin typeface="Verdana"/>
                <a:ea typeface="+mn-ea"/>
                <a:cs typeface="+mn-cs"/>
              </a:endParaRPr>
            </a:p>
            <a:p>
              <a:pPr marL="0" marR="0" lvl="0" indent="0" algn="ctr" defTabSz="640080" rtl="0" eaLnBrk="1" fontAlgn="auto" latinLnBrk="0" hangingPunct="1">
                <a:lnSpc>
                  <a:spcPct val="100000"/>
                </a:lnSpc>
                <a:spcBef>
                  <a:spcPts val="500"/>
                </a:spcBef>
                <a:spcAft>
                  <a:spcPts val="0"/>
                </a:spcAft>
                <a:buClrTx/>
                <a:buSzPct val="100000"/>
                <a:buFont typeface="Arial" panose="020B0604020202020204" pitchFamily="34" charset="0"/>
                <a:buNone/>
                <a:tabLst/>
                <a:defRPr/>
              </a:pPr>
              <a:endParaRPr kumimoji="0" lang="en-US" sz="900" b="0" i="0" u="none" strike="noStrike" kern="1200" cap="none" spc="0" normalizeH="0" baseline="0" noProof="0">
                <a:ln>
                  <a:noFill/>
                </a:ln>
                <a:solidFill>
                  <a:srgbClr val="333E48"/>
                </a:solidFill>
                <a:effectLst/>
                <a:uLnTx/>
                <a:uFillTx/>
                <a:latin typeface="Verdana"/>
                <a:ea typeface="+mn-ea"/>
                <a:cs typeface="+mn-cs"/>
              </a:endParaRPr>
            </a:p>
          </p:txBody>
        </p:sp>
        <p:sp>
          <p:nvSpPr>
            <p:cNvPr id="15" name="TextBox 14">
              <a:extLst>
                <a:ext uri="{FF2B5EF4-FFF2-40B4-BE49-F238E27FC236}">
                  <a16:creationId xmlns:a16="http://schemas.microsoft.com/office/drawing/2014/main" id="{C5D49118-03D2-4DA0-9479-29E7FAE09963}"/>
                </a:ext>
              </a:extLst>
            </p:cNvPr>
            <p:cNvSpPr txBox="1"/>
            <p:nvPr/>
          </p:nvSpPr>
          <p:spPr bwMode="gray">
            <a:xfrm>
              <a:off x="6508757" y="1127005"/>
              <a:ext cx="2002536" cy="384721"/>
            </a:xfrm>
            <a:prstGeom prst="rect">
              <a:avLst/>
            </a:prstGeom>
            <a:noFill/>
          </p:spPr>
          <p:txBody>
            <a:bodyPr wrap="square" lIns="0" tIns="0" rIns="0" bIns="0" rtlCol="0">
              <a:spAutoFit/>
            </a:bodyPr>
            <a:lstStyle/>
            <a:p>
              <a:pPr algn="ctr" defTabSz="537667"/>
              <a:r>
                <a:rPr lang="en-US" sz="1400">
                  <a:solidFill>
                    <a:srgbClr val="0072CE"/>
                  </a:solidFill>
                  <a:latin typeface="Rockwell"/>
                </a:rPr>
                <a:t>North Carolina</a:t>
              </a:r>
              <a:r>
                <a:rPr lang="en-US" sz="2500">
                  <a:solidFill>
                    <a:srgbClr val="0072CE"/>
                  </a:solidFill>
                  <a:latin typeface="Rockwell"/>
                </a:rPr>
                <a:t> </a:t>
              </a:r>
            </a:p>
          </p:txBody>
        </p:sp>
        <p:sp>
          <p:nvSpPr>
            <p:cNvPr id="16" name="TextBox 15">
              <a:extLst>
                <a:ext uri="{FF2B5EF4-FFF2-40B4-BE49-F238E27FC236}">
                  <a16:creationId xmlns:a16="http://schemas.microsoft.com/office/drawing/2014/main" id="{83858FDB-45AA-4835-824A-0FA7E35E67C1}"/>
                </a:ext>
              </a:extLst>
            </p:cNvPr>
            <p:cNvSpPr txBox="1"/>
            <p:nvPr/>
          </p:nvSpPr>
          <p:spPr bwMode="gray">
            <a:xfrm>
              <a:off x="6624320" y="1511726"/>
              <a:ext cx="1886973" cy="553998"/>
            </a:xfrm>
            <a:prstGeom prst="rect">
              <a:avLst/>
            </a:prstGeom>
            <a:noFill/>
          </p:spPr>
          <p:txBody>
            <a:bodyPr wrap="square" lIns="0" tIns="0" rIns="0" bIns="0" rtlCol="0">
              <a:spAutoFit/>
            </a:bodyPr>
            <a:lstStyle/>
            <a:p>
              <a:pPr algn="ctr" defTabSz="537667"/>
              <a:r>
                <a:rPr lang="en-US" sz="900">
                  <a:solidFill>
                    <a:srgbClr val="333E48"/>
                  </a:solidFill>
                  <a:latin typeface="Verdana"/>
                </a:rPr>
                <a:t>projects a budget shortfall of 7% in 2020 and 10% in 2021. Charlotte projects a shortfall of $22 million. </a:t>
              </a:r>
            </a:p>
          </p:txBody>
        </p:sp>
        <p:grpSp>
          <p:nvGrpSpPr>
            <p:cNvPr id="17" name="Group 16">
              <a:extLst>
                <a:ext uri="{FF2B5EF4-FFF2-40B4-BE49-F238E27FC236}">
                  <a16:creationId xmlns:a16="http://schemas.microsoft.com/office/drawing/2014/main" id="{822FB05D-0228-476D-A683-437789C9526C}"/>
                </a:ext>
              </a:extLst>
            </p:cNvPr>
            <p:cNvGrpSpPr/>
            <p:nvPr/>
          </p:nvGrpSpPr>
          <p:grpSpPr>
            <a:xfrm>
              <a:off x="8239621" y="1088061"/>
              <a:ext cx="271672" cy="181522"/>
              <a:chOff x="5333861" y="1209981"/>
              <a:chExt cx="271672" cy="181522"/>
            </a:xfrm>
          </p:grpSpPr>
          <p:sp>
            <p:nvSpPr>
              <p:cNvPr id="18" name="Rectangle 17">
                <a:extLst>
                  <a:ext uri="{FF2B5EF4-FFF2-40B4-BE49-F238E27FC236}">
                    <a16:creationId xmlns:a16="http://schemas.microsoft.com/office/drawing/2014/main" id="{E5F8DBD9-CBD4-44AC-A036-8FFA5CB424C2}"/>
                  </a:ext>
                  <a:ext uri="{C183D7F6-B498-43B3-948B-1728B52AA6E4}">
                    <adec:decorative xmlns:adec="http://schemas.microsoft.com/office/drawing/2017/decorative" val="1"/>
                  </a:ext>
                </a:extLst>
              </p:cNvPr>
              <p:cNvSpPr/>
              <p:nvPr/>
            </p:nvSpPr>
            <p:spPr bwMode="gray">
              <a:xfrm>
                <a:off x="5333861" y="1209981"/>
                <a:ext cx="271672" cy="181522"/>
              </a:xfrm>
              <a:prstGeom prst="rect">
                <a:avLst/>
              </a:prstGeom>
              <a:solidFill>
                <a:srgbClr val="D6D8DA"/>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537667" eaLnBrk="1" fontAlgn="auto" latinLnBrk="0" hangingPunct="1">
                  <a:lnSpc>
                    <a:spcPct val="100000"/>
                  </a:lnSpc>
                  <a:spcBef>
                    <a:spcPts val="500"/>
                  </a:spcBef>
                  <a:spcAft>
                    <a:spcPts val="0"/>
                  </a:spcAft>
                  <a:buClrTx/>
                  <a:buSzTx/>
                  <a:buFontTx/>
                  <a:buNone/>
                  <a:tabLst/>
                  <a:defRPr/>
                </a:pPr>
                <a:endParaRPr kumimoji="0" lang="en-US" sz="1000" b="0" i="0" u="none" strike="noStrike" kern="0" cap="none" spc="0" normalizeH="0" baseline="0" noProof="0" err="1">
                  <a:ln>
                    <a:noFill/>
                  </a:ln>
                  <a:solidFill>
                    <a:srgbClr val="FFFFFF"/>
                  </a:solidFill>
                  <a:effectLst/>
                  <a:uLnTx/>
                  <a:uFillTx/>
                  <a:latin typeface="Verdana"/>
                  <a:ea typeface="+mn-ea"/>
                  <a:cs typeface="+mn-cs"/>
                </a:endParaRPr>
              </a:p>
            </p:txBody>
          </p:sp>
          <p:sp>
            <p:nvSpPr>
              <p:cNvPr id="19" name="Round Same Side Corner Rectangle 69">
                <a:extLst>
                  <a:ext uri="{FF2B5EF4-FFF2-40B4-BE49-F238E27FC236}">
                    <a16:creationId xmlns:a16="http://schemas.microsoft.com/office/drawing/2014/main" id="{44636761-5F3C-4D0C-85E2-2CA84F1B1082}"/>
                  </a:ext>
                  <a:ext uri="{C183D7F6-B498-43B3-948B-1728B52AA6E4}">
                    <adec:decorative xmlns:adec="http://schemas.microsoft.com/office/drawing/2017/decorative" val="1"/>
                  </a:ext>
                </a:extLst>
              </p:cNvPr>
              <p:cNvSpPr/>
              <p:nvPr/>
            </p:nvSpPr>
            <p:spPr bwMode="gray">
              <a:xfrm rot="10800000">
                <a:off x="5333861" y="1209981"/>
                <a:ext cx="213772" cy="181521"/>
              </a:xfrm>
              <a:prstGeom prst="round2SameRect">
                <a:avLst/>
              </a:prstGeom>
              <a:solidFill>
                <a:srgbClr val="00B1B0"/>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537667"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333E48"/>
                  </a:solidFill>
                  <a:effectLst/>
                  <a:uLnTx/>
                  <a:uFillTx/>
                  <a:latin typeface="Verdana"/>
                </a:endParaRPr>
              </a:p>
            </p:txBody>
          </p:sp>
          <p:sp>
            <p:nvSpPr>
              <p:cNvPr id="20" name="Freeform 70">
                <a:extLst>
                  <a:ext uri="{FF2B5EF4-FFF2-40B4-BE49-F238E27FC236}">
                    <a16:creationId xmlns:a16="http://schemas.microsoft.com/office/drawing/2014/main" id="{C89F9FFA-1112-487C-B728-C4BDBFE76563}"/>
                  </a:ext>
                  <a:ext uri="{C183D7F6-B498-43B3-948B-1728B52AA6E4}">
                    <adec:decorative xmlns:adec="http://schemas.microsoft.com/office/drawing/2017/decorative" val="1"/>
                  </a:ext>
                </a:extLst>
              </p:cNvPr>
              <p:cNvSpPr/>
              <p:nvPr/>
            </p:nvSpPr>
            <p:spPr bwMode="gray">
              <a:xfrm rot="1510923" flipV="1">
                <a:off x="5398478" y="122014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rgbClr val="FFFFFF"/>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146367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D6D8DA"/>
                  </a:solidFill>
                  <a:effectLst/>
                  <a:uLnTx/>
                  <a:uFillTx/>
                  <a:latin typeface="Verdana"/>
                </a:endParaRPr>
              </a:p>
            </p:txBody>
          </p:sp>
        </p:grpSp>
      </p:grpSp>
      <p:grpSp>
        <p:nvGrpSpPr>
          <p:cNvPr id="5" name="Group 4">
            <a:extLst>
              <a:ext uri="{FF2B5EF4-FFF2-40B4-BE49-F238E27FC236}">
                <a16:creationId xmlns:a16="http://schemas.microsoft.com/office/drawing/2014/main" id="{4A7F7593-57C3-40B7-8B41-0C3A1F028EBA}"/>
              </a:ext>
            </a:extLst>
          </p:cNvPr>
          <p:cNvGrpSpPr/>
          <p:nvPr/>
        </p:nvGrpSpPr>
        <p:grpSpPr>
          <a:xfrm>
            <a:off x="6609236" y="5142240"/>
            <a:ext cx="2018910" cy="1057322"/>
            <a:chOff x="6607946" y="4996115"/>
            <a:chExt cx="2018910" cy="1057322"/>
          </a:xfrm>
        </p:grpSpPr>
        <p:sp>
          <p:nvSpPr>
            <p:cNvPr id="21" name="Text Placeholder 1">
              <a:extLst>
                <a:ext uri="{FF2B5EF4-FFF2-40B4-BE49-F238E27FC236}">
                  <a16:creationId xmlns:a16="http://schemas.microsoft.com/office/drawing/2014/main" id="{2B96504E-E8F3-4DAE-8BFB-09A17FD340AD}"/>
                </a:ext>
                <a:ext uri="{C183D7F6-B498-43B3-948B-1728B52AA6E4}">
                  <adec:decorative xmlns:adec="http://schemas.microsoft.com/office/drawing/2017/decorative" val="1"/>
                </a:ext>
              </a:extLst>
            </p:cNvPr>
            <p:cNvSpPr txBox="1">
              <a:spLocks/>
            </p:cNvSpPr>
            <p:nvPr/>
          </p:nvSpPr>
          <p:spPr bwMode="gray">
            <a:xfrm>
              <a:off x="6607946" y="4996115"/>
              <a:ext cx="2002536" cy="1057322"/>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rgbClr val="D6D8DA"/>
            </a:solidFill>
            <a:ln w="28575">
              <a:solidFill>
                <a:srgbClr val="00B1B0"/>
              </a:solidFill>
              <a:miter lim="800000"/>
            </a:ln>
          </p:spPr>
          <p:txBody>
            <a:bodyPr vert="horz" wrap="square" lIns="182880" tIns="210312" rIns="182880" bIns="182880" rtlCol="0">
              <a:no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marR="0" lvl="0" indent="0" algn="ctr" defTabSz="640080" rtl="0" eaLnBrk="1" fontAlgn="auto" latinLnBrk="0" hangingPunct="1">
                <a:lnSpc>
                  <a:spcPct val="100000"/>
                </a:lnSpc>
                <a:spcBef>
                  <a:spcPts val="500"/>
                </a:spcBef>
                <a:spcAft>
                  <a:spcPts val="0"/>
                </a:spcAft>
                <a:buClrTx/>
                <a:buSzPct val="100000"/>
                <a:buFont typeface="Arial" panose="020B0604020202020204" pitchFamily="34" charset="0"/>
                <a:buNone/>
                <a:tabLst/>
                <a:defRPr/>
              </a:pPr>
              <a:endParaRPr kumimoji="0" lang="en-US" sz="900" b="0" i="0" u="none" strike="noStrike" kern="1200" cap="none" spc="0" normalizeH="0" baseline="0" noProof="0">
                <a:ln>
                  <a:noFill/>
                </a:ln>
                <a:solidFill>
                  <a:srgbClr val="333E48"/>
                </a:solidFill>
                <a:effectLst/>
                <a:uLnTx/>
                <a:uFillTx/>
                <a:latin typeface="Verdana"/>
                <a:ea typeface="+mn-ea"/>
                <a:cs typeface="+mn-cs"/>
              </a:endParaRPr>
            </a:p>
            <a:p>
              <a:pPr marL="0" marR="0" lvl="0" indent="0" algn="ctr" defTabSz="640080" rtl="0" eaLnBrk="1" fontAlgn="auto" latinLnBrk="0" hangingPunct="1">
                <a:lnSpc>
                  <a:spcPct val="100000"/>
                </a:lnSpc>
                <a:spcBef>
                  <a:spcPts val="500"/>
                </a:spcBef>
                <a:spcAft>
                  <a:spcPts val="0"/>
                </a:spcAft>
                <a:buClrTx/>
                <a:buSzPct val="100000"/>
                <a:buFont typeface="Arial" panose="020B0604020202020204" pitchFamily="34" charset="0"/>
                <a:buNone/>
                <a:tabLst/>
                <a:defRPr/>
              </a:pPr>
              <a:endParaRPr kumimoji="0" lang="en-US" sz="900" b="0" i="0" u="none" strike="noStrike" kern="1200" cap="none" spc="0" normalizeH="0" baseline="0" noProof="0">
                <a:ln>
                  <a:noFill/>
                </a:ln>
                <a:solidFill>
                  <a:srgbClr val="333E48"/>
                </a:solidFill>
                <a:effectLst/>
                <a:uLnTx/>
                <a:uFillTx/>
                <a:latin typeface="Verdana"/>
                <a:ea typeface="+mn-ea"/>
                <a:cs typeface="+mn-cs"/>
              </a:endParaRPr>
            </a:p>
          </p:txBody>
        </p:sp>
        <p:sp>
          <p:nvSpPr>
            <p:cNvPr id="22" name="TextBox 21">
              <a:extLst>
                <a:ext uri="{FF2B5EF4-FFF2-40B4-BE49-F238E27FC236}">
                  <a16:creationId xmlns:a16="http://schemas.microsoft.com/office/drawing/2014/main" id="{EBAC3E5C-19B4-4FB9-A940-FE8104DA6E46}"/>
                </a:ext>
              </a:extLst>
            </p:cNvPr>
            <p:cNvSpPr txBox="1"/>
            <p:nvPr/>
          </p:nvSpPr>
          <p:spPr bwMode="gray">
            <a:xfrm>
              <a:off x="6624320" y="5038605"/>
              <a:ext cx="2002536" cy="384721"/>
            </a:xfrm>
            <a:prstGeom prst="rect">
              <a:avLst/>
            </a:prstGeom>
            <a:noFill/>
          </p:spPr>
          <p:txBody>
            <a:bodyPr wrap="square" lIns="0" tIns="0" rIns="0" bIns="0" rtlCol="0">
              <a:spAutoFit/>
            </a:bodyPr>
            <a:lstStyle/>
            <a:p>
              <a:pPr algn="ctr" defTabSz="537667"/>
              <a:r>
                <a:rPr lang="en-US" sz="1400">
                  <a:solidFill>
                    <a:srgbClr val="0072CE"/>
                  </a:solidFill>
                  <a:latin typeface="Rockwell"/>
                </a:rPr>
                <a:t>North Carolina</a:t>
              </a:r>
              <a:r>
                <a:rPr lang="en-US" sz="2500">
                  <a:solidFill>
                    <a:srgbClr val="0072CE"/>
                  </a:solidFill>
                  <a:latin typeface="Rockwell"/>
                </a:rPr>
                <a:t> </a:t>
              </a:r>
            </a:p>
          </p:txBody>
        </p:sp>
        <p:sp>
          <p:nvSpPr>
            <p:cNvPr id="23" name="TextBox 22">
              <a:extLst>
                <a:ext uri="{FF2B5EF4-FFF2-40B4-BE49-F238E27FC236}">
                  <a16:creationId xmlns:a16="http://schemas.microsoft.com/office/drawing/2014/main" id="{8E48EC0A-76FF-4995-B3A3-328BF0E56466}"/>
                </a:ext>
              </a:extLst>
            </p:cNvPr>
            <p:cNvSpPr txBox="1"/>
            <p:nvPr/>
          </p:nvSpPr>
          <p:spPr bwMode="gray">
            <a:xfrm>
              <a:off x="6739883" y="5423326"/>
              <a:ext cx="1829073" cy="415498"/>
            </a:xfrm>
            <a:prstGeom prst="rect">
              <a:avLst/>
            </a:prstGeom>
            <a:noFill/>
          </p:spPr>
          <p:txBody>
            <a:bodyPr wrap="square" lIns="0" tIns="0" rIns="0" bIns="0" rtlCol="0" anchor="t">
              <a:spAutoFit/>
            </a:bodyPr>
            <a:lstStyle/>
            <a:p>
              <a:pPr algn="ctr" defTabSz="537667"/>
              <a:r>
                <a:rPr lang="en-US" sz="900">
                  <a:solidFill>
                    <a:srgbClr val="333E48"/>
                  </a:solidFill>
                  <a:latin typeface="Verdana"/>
                </a:rPr>
                <a:t>laid off 39,500 public sector workers between February and June. </a:t>
              </a:r>
            </a:p>
          </p:txBody>
        </p:sp>
        <p:grpSp>
          <p:nvGrpSpPr>
            <p:cNvPr id="24" name="Group 23">
              <a:extLst>
                <a:ext uri="{FF2B5EF4-FFF2-40B4-BE49-F238E27FC236}">
                  <a16:creationId xmlns:a16="http://schemas.microsoft.com/office/drawing/2014/main" id="{1845984D-37D9-42E1-A546-86F9036F4A1E}"/>
                </a:ext>
              </a:extLst>
            </p:cNvPr>
            <p:cNvGrpSpPr/>
            <p:nvPr/>
          </p:nvGrpSpPr>
          <p:grpSpPr>
            <a:xfrm>
              <a:off x="8355184" y="4999661"/>
              <a:ext cx="271672" cy="181522"/>
              <a:chOff x="5333861" y="1209981"/>
              <a:chExt cx="271672" cy="181522"/>
            </a:xfrm>
          </p:grpSpPr>
          <p:sp>
            <p:nvSpPr>
              <p:cNvPr id="25" name="Rectangle 24">
                <a:extLst>
                  <a:ext uri="{FF2B5EF4-FFF2-40B4-BE49-F238E27FC236}">
                    <a16:creationId xmlns:a16="http://schemas.microsoft.com/office/drawing/2014/main" id="{425C1A59-69D5-4790-A6C6-B969233AFB4F}"/>
                  </a:ext>
                  <a:ext uri="{C183D7F6-B498-43B3-948B-1728B52AA6E4}">
                    <adec:decorative xmlns:adec="http://schemas.microsoft.com/office/drawing/2017/decorative" val="1"/>
                  </a:ext>
                </a:extLst>
              </p:cNvPr>
              <p:cNvSpPr/>
              <p:nvPr/>
            </p:nvSpPr>
            <p:spPr bwMode="gray">
              <a:xfrm>
                <a:off x="5333861" y="1209981"/>
                <a:ext cx="271672" cy="181522"/>
              </a:xfrm>
              <a:prstGeom prst="rect">
                <a:avLst/>
              </a:prstGeom>
              <a:solidFill>
                <a:srgbClr val="D6D8DA"/>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537667" eaLnBrk="1" fontAlgn="auto" latinLnBrk="0" hangingPunct="1">
                  <a:lnSpc>
                    <a:spcPct val="100000"/>
                  </a:lnSpc>
                  <a:spcBef>
                    <a:spcPts val="500"/>
                  </a:spcBef>
                  <a:spcAft>
                    <a:spcPts val="0"/>
                  </a:spcAft>
                  <a:buClrTx/>
                  <a:buSzTx/>
                  <a:buFontTx/>
                  <a:buNone/>
                  <a:tabLst/>
                  <a:defRPr/>
                </a:pPr>
                <a:endParaRPr kumimoji="0" lang="en-US" sz="1000" b="0" i="0" u="none" strike="noStrike" kern="0" cap="none" spc="0" normalizeH="0" baseline="0" noProof="0" err="1">
                  <a:ln>
                    <a:noFill/>
                  </a:ln>
                  <a:solidFill>
                    <a:srgbClr val="FFFFFF"/>
                  </a:solidFill>
                  <a:effectLst/>
                  <a:uLnTx/>
                  <a:uFillTx/>
                  <a:latin typeface="Verdana"/>
                  <a:ea typeface="+mn-ea"/>
                  <a:cs typeface="+mn-cs"/>
                </a:endParaRPr>
              </a:p>
            </p:txBody>
          </p:sp>
          <p:sp>
            <p:nvSpPr>
              <p:cNvPr id="26" name="Round Same Side Corner Rectangle 69">
                <a:extLst>
                  <a:ext uri="{FF2B5EF4-FFF2-40B4-BE49-F238E27FC236}">
                    <a16:creationId xmlns:a16="http://schemas.microsoft.com/office/drawing/2014/main" id="{8474D8DB-BB6D-40C4-B194-6B2A9C65E41A}"/>
                  </a:ext>
                  <a:ext uri="{C183D7F6-B498-43B3-948B-1728B52AA6E4}">
                    <adec:decorative xmlns:adec="http://schemas.microsoft.com/office/drawing/2017/decorative" val="1"/>
                  </a:ext>
                </a:extLst>
              </p:cNvPr>
              <p:cNvSpPr/>
              <p:nvPr/>
            </p:nvSpPr>
            <p:spPr bwMode="gray">
              <a:xfrm rot="10800000">
                <a:off x="5333861" y="1209981"/>
                <a:ext cx="213772" cy="181521"/>
              </a:xfrm>
              <a:prstGeom prst="round2SameRect">
                <a:avLst/>
              </a:prstGeom>
              <a:solidFill>
                <a:srgbClr val="00B1B0"/>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537667"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333E48"/>
                  </a:solidFill>
                  <a:effectLst/>
                  <a:uLnTx/>
                  <a:uFillTx/>
                  <a:latin typeface="Verdana"/>
                </a:endParaRPr>
              </a:p>
            </p:txBody>
          </p:sp>
          <p:sp>
            <p:nvSpPr>
              <p:cNvPr id="27" name="Freeform 70">
                <a:extLst>
                  <a:ext uri="{FF2B5EF4-FFF2-40B4-BE49-F238E27FC236}">
                    <a16:creationId xmlns:a16="http://schemas.microsoft.com/office/drawing/2014/main" id="{312B2BEE-E4BD-4FAE-A554-BDC7A6491177}"/>
                  </a:ext>
                  <a:ext uri="{C183D7F6-B498-43B3-948B-1728B52AA6E4}">
                    <adec:decorative xmlns:adec="http://schemas.microsoft.com/office/drawing/2017/decorative" val="1"/>
                  </a:ext>
                </a:extLst>
              </p:cNvPr>
              <p:cNvSpPr/>
              <p:nvPr/>
            </p:nvSpPr>
            <p:spPr bwMode="gray">
              <a:xfrm rot="1510923" flipV="1">
                <a:off x="5398478" y="122014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rgbClr val="FFFFFF"/>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146367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D6D8DA"/>
                  </a:solidFill>
                  <a:effectLst/>
                  <a:uLnTx/>
                  <a:uFillTx/>
                  <a:latin typeface="Verdana"/>
                </a:endParaRPr>
              </a:p>
            </p:txBody>
          </p:sp>
        </p:grpSp>
      </p:grpSp>
      <p:sp>
        <p:nvSpPr>
          <p:cNvPr id="28" name="Text Placeholder 1">
            <a:extLst>
              <a:ext uri="{FF2B5EF4-FFF2-40B4-BE49-F238E27FC236}">
                <a16:creationId xmlns:a16="http://schemas.microsoft.com/office/drawing/2014/main" id="{00CB8709-6D5D-4C64-A292-C01CAD16D43D}"/>
              </a:ext>
              <a:ext uri="{C183D7F6-B498-43B3-948B-1728B52AA6E4}">
                <adec:decorative xmlns:adec="http://schemas.microsoft.com/office/drawing/2017/decorative" val="1"/>
              </a:ext>
            </a:extLst>
          </p:cNvPr>
          <p:cNvSpPr txBox="1">
            <a:spLocks/>
          </p:cNvSpPr>
          <p:nvPr/>
        </p:nvSpPr>
        <p:spPr bwMode="gray">
          <a:xfrm>
            <a:off x="357201" y="1088062"/>
            <a:ext cx="2002536" cy="1057322"/>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rgbClr val="D6D8DA"/>
          </a:solidFill>
          <a:ln w="28575">
            <a:solidFill>
              <a:srgbClr val="00B1B0"/>
            </a:solidFill>
            <a:miter lim="800000"/>
          </a:ln>
        </p:spPr>
        <p:txBody>
          <a:bodyPr vert="horz" wrap="square" lIns="182880" tIns="210312" rIns="182880" bIns="182880" rtlCol="0">
            <a:no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marR="0" lvl="0" indent="0" algn="ctr" defTabSz="640080" rtl="0" eaLnBrk="1" fontAlgn="auto" latinLnBrk="0" hangingPunct="1">
              <a:lnSpc>
                <a:spcPct val="100000"/>
              </a:lnSpc>
              <a:spcBef>
                <a:spcPts val="500"/>
              </a:spcBef>
              <a:spcAft>
                <a:spcPts val="0"/>
              </a:spcAft>
              <a:buClrTx/>
              <a:buSzPct val="100000"/>
              <a:buFont typeface="Arial" panose="020B0604020202020204" pitchFamily="34" charset="0"/>
              <a:buNone/>
              <a:tabLst/>
              <a:defRPr/>
            </a:pPr>
            <a:endParaRPr kumimoji="0" lang="en-US" sz="900" b="0" i="0" u="none" strike="noStrike" kern="1200" cap="none" spc="0" normalizeH="0" baseline="0" noProof="0">
              <a:ln>
                <a:noFill/>
              </a:ln>
              <a:solidFill>
                <a:srgbClr val="333E48"/>
              </a:solidFill>
              <a:effectLst/>
              <a:uLnTx/>
              <a:uFillTx/>
              <a:latin typeface="Verdana"/>
              <a:ea typeface="+mn-ea"/>
              <a:cs typeface="+mn-cs"/>
            </a:endParaRPr>
          </a:p>
          <a:p>
            <a:pPr marL="0" marR="0" lvl="0" indent="0" algn="ctr" defTabSz="640080" rtl="0" eaLnBrk="1" fontAlgn="auto" latinLnBrk="0" hangingPunct="1">
              <a:lnSpc>
                <a:spcPct val="100000"/>
              </a:lnSpc>
              <a:spcBef>
                <a:spcPts val="500"/>
              </a:spcBef>
              <a:spcAft>
                <a:spcPts val="0"/>
              </a:spcAft>
              <a:buClrTx/>
              <a:buSzPct val="100000"/>
              <a:buFont typeface="Arial" panose="020B0604020202020204" pitchFamily="34" charset="0"/>
              <a:buNone/>
              <a:tabLst/>
              <a:defRPr/>
            </a:pPr>
            <a:endParaRPr kumimoji="0" lang="en-US" sz="900" b="0" i="0" u="none" strike="noStrike" kern="1200" cap="none" spc="0" normalizeH="0" baseline="0" noProof="0">
              <a:ln>
                <a:noFill/>
              </a:ln>
              <a:solidFill>
                <a:srgbClr val="333E48"/>
              </a:solidFill>
              <a:effectLst/>
              <a:uLnTx/>
              <a:uFillTx/>
              <a:latin typeface="Verdana"/>
              <a:ea typeface="+mn-ea"/>
              <a:cs typeface="+mn-cs"/>
            </a:endParaRPr>
          </a:p>
        </p:txBody>
      </p:sp>
      <p:sp>
        <p:nvSpPr>
          <p:cNvPr id="29" name="TextBox 28">
            <a:extLst>
              <a:ext uri="{FF2B5EF4-FFF2-40B4-BE49-F238E27FC236}">
                <a16:creationId xmlns:a16="http://schemas.microsoft.com/office/drawing/2014/main" id="{B587C403-8379-44F3-B501-5D1EAEB31BFB}"/>
              </a:ext>
            </a:extLst>
          </p:cNvPr>
          <p:cNvSpPr txBox="1"/>
          <p:nvPr/>
        </p:nvSpPr>
        <p:spPr bwMode="gray">
          <a:xfrm>
            <a:off x="357201" y="1127005"/>
            <a:ext cx="2002536" cy="384721"/>
          </a:xfrm>
          <a:prstGeom prst="rect">
            <a:avLst/>
          </a:prstGeom>
          <a:noFill/>
        </p:spPr>
        <p:txBody>
          <a:bodyPr wrap="square" lIns="0" tIns="0" rIns="0" bIns="0" rtlCol="0">
            <a:spAutoFit/>
          </a:bodyPr>
          <a:lstStyle/>
          <a:p>
            <a:pPr algn="ctr" defTabSz="537667"/>
            <a:r>
              <a:rPr lang="en-US" sz="1400">
                <a:solidFill>
                  <a:srgbClr val="0072CE"/>
                </a:solidFill>
                <a:latin typeface="Rockwell"/>
              </a:rPr>
              <a:t>North Carolina</a:t>
            </a:r>
            <a:r>
              <a:rPr lang="en-US" sz="2500">
                <a:solidFill>
                  <a:srgbClr val="0072CE"/>
                </a:solidFill>
                <a:latin typeface="Rockwell"/>
              </a:rPr>
              <a:t> </a:t>
            </a:r>
          </a:p>
        </p:txBody>
      </p:sp>
      <p:sp>
        <p:nvSpPr>
          <p:cNvPr id="30" name="TextBox 29">
            <a:extLst>
              <a:ext uri="{FF2B5EF4-FFF2-40B4-BE49-F238E27FC236}">
                <a16:creationId xmlns:a16="http://schemas.microsoft.com/office/drawing/2014/main" id="{DCCF8B09-ABAD-4513-A464-EA4DE07883C3}"/>
              </a:ext>
            </a:extLst>
          </p:cNvPr>
          <p:cNvSpPr txBox="1"/>
          <p:nvPr/>
        </p:nvSpPr>
        <p:spPr bwMode="gray">
          <a:xfrm>
            <a:off x="472764" y="1511726"/>
            <a:ext cx="1829073" cy="415498"/>
          </a:xfrm>
          <a:prstGeom prst="rect">
            <a:avLst/>
          </a:prstGeom>
          <a:noFill/>
        </p:spPr>
        <p:txBody>
          <a:bodyPr wrap="square" lIns="0" tIns="0" rIns="0" bIns="0" rtlCol="0">
            <a:spAutoFit/>
          </a:bodyPr>
          <a:lstStyle/>
          <a:p>
            <a:pPr algn="ctr" defTabSz="537667"/>
            <a:r>
              <a:rPr lang="en-US" sz="900">
                <a:solidFill>
                  <a:srgbClr val="333E48"/>
                </a:solidFill>
                <a:latin typeface="Verdana"/>
              </a:rPr>
              <a:t>is projected to see a Medicaid caseload increase of 363,000, or 25%. </a:t>
            </a:r>
          </a:p>
        </p:txBody>
      </p:sp>
      <p:grpSp>
        <p:nvGrpSpPr>
          <p:cNvPr id="31" name="Group 30">
            <a:extLst>
              <a:ext uri="{FF2B5EF4-FFF2-40B4-BE49-F238E27FC236}">
                <a16:creationId xmlns:a16="http://schemas.microsoft.com/office/drawing/2014/main" id="{5DFE984A-1831-48A2-9003-10FEDD95C173}"/>
              </a:ext>
            </a:extLst>
          </p:cNvPr>
          <p:cNvGrpSpPr/>
          <p:nvPr/>
        </p:nvGrpSpPr>
        <p:grpSpPr>
          <a:xfrm>
            <a:off x="2088065" y="1088061"/>
            <a:ext cx="271672" cy="181522"/>
            <a:chOff x="5333861" y="1209981"/>
            <a:chExt cx="271672" cy="181522"/>
          </a:xfrm>
        </p:grpSpPr>
        <p:sp>
          <p:nvSpPr>
            <p:cNvPr id="32" name="Rectangle 31">
              <a:extLst>
                <a:ext uri="{FF2B5EF4-FFF2-40B4-BE49-F238E27FC236}">
                  <a16:creationId xmlns:a16="http://schemas.microsoft.com/office/drawing/2014/main" id="{15AC0350-91A4-43D3-9870-BA521FED6F79}"/>
                </a:ext>
                <a:ext uri="{C183D7F6-B498-43B3-948B-1728B52AA6E4}">
                  <adec:decorative xmlns:adec="http://schemas.microsoft.com/office/drawing/2017/decorative" val="1"/>
                </a:ext>
              </a:extLst>
            </p:cNvPr>
            <p:cNvSpPr/>
            <p:nvPr/>
          </p:nvSpPr>
          <p:spPr bwMode="gray">
            <a:xfrm>
              <a:off x="5333861" y="1209981"/>
              <a:ext cx="271672" cy="181522"/>
            </a:xfrm>
            <a:prstGeom prst="rect">
              <a:avLst/>
            </a:prstGeom>
            <a:solidFill>
              <a:srgbClr val="D6D8DA"/>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537667" eaLnBrk="1" fontAlgn="auto" latinLnBrk="0" hangingPunct="1">
                <a:lnSpc>
                  <a:spcPct val="100000"/>
                </a:lnSpc>
                <a:spcBef>
                  <a:spcPts val="500"/>
                </a:spcBef>
                <a:spcAft>
                  <a:spcPts val="0"/>
                </a:spcAft>
                <a:buClrTx/>
                <a:buSzTx/>
                <a:buFontTx/>
                <a:buNone/>
                <a:tabLst/>
                <a:defRPr/>
              </a:pPr>
              <a:endParaRPr kumimoji="0" lang="en-US" sz="1000" b="0" i="0" u="none" strike="noStrike" kern="0" cap="none" spc="0" normalizeH="0" baseline="0" noProof="0" err="1">
                <a:ln>
                  <a:noFill/>
                </a:ln>
                <a:solidFill>
                  <a:srgbClr val="FFFFFF"/>
                </a:solidFill>
                <a:effectLst/>
                <a:uLnTx/>
                <a:uFillTx/>
                <a:latin typeface="Verdana"/>
                <a:ea typeface="+mn-ea"/>
                <a:cs typeface="+mn-cs"/>
              </a:endParaRPr>
            </a:p>
          </p:txBody>
        </p:sp>
        <p:sp>
          <p:nvSpPr>
            <p:cNvPr id="33" name="Round Same Side Corner Rectangle 69">
              <a:extLst>
                <a:ext uri="{FF2B5EF4-FFF2-40B4-BE49-F238E27FC236}">
                  <a16:creationId xmlns:a16="http://schemas.microsoft.com/office/drawing/2014/main" id="{2A6B0643-5C67-4666-A08E-23DBB76E54F1}"/>
                </a:ext>
                <a:ext uri="{C183D7F6-B498-43B3-948B-1728B52AA6E4}">
                  <adec:decorative xmlns:adec="http://schemas.microsoft.com/office/drawing/2017/decorative" val="1"/>
                </a:ext>
              </a:extLst>
            </p:cNvPr>
            <p:cNvSpPr/>
            <p:nvPr/>
          </p:nvSpPr>
          <p:spPr bwMode="gray">
            <a:xfrm rot="10800000">
              <a:off x="5333861" y="1209981"/>
              <a:ext cx="213772" cy="181521"/>
            </a:xfrm>
            <a:prstGeom prst="round2SameRect">
              <a:avLst/>
            </a:prstGeom>
            <a:solidFill>
              <a:srgbClr val="00B1B0"/>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537667"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333E48"/>
                </a:solidFill>
                <a:effectLst/>
                <a:uLnTx/>
                <a:uFillTx/>
                <a:latin typeface="Verdana"/>
              </a:endParaRPr>
            </a:p>
          </p:txBody>
        </p:sp>
        <p:sp>
          <p:nvSpPr>
            <p:cNvPr id="34" name="Freeform 70">
              <a:extLst>
                <a:ext uri="{FF2B5EF4-FFF2-40B4-BE49-F238E27FC236}">
                  <a16:creationId xmlns:a16="http://schemas.microsoft.com/office/drawing/2014/main" id="{E1DA61A2-9457-454A-97F1-8DD8652A4AA3}"/>
                </a:ext>
                <a:ext uri="{C183D7F6-B498-43B3-948B-1728B52AA6E4}">
                  <adec:decorative xmlns:adec="http://schemas.microsoft.com/office/drawing/2017/decorative" val="1"/>
                </a:ext>
              </a:extLst>
            </p:cNvPr>
            <p:cNvSpPr/>
            <p:nvPr/>
          </p:nvSpPr>
          <p:spPr bwMode="gray">
            <a:xfrm rot="1510923" flipV="1">
              <a:off x="5398478" y="122014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rgbClr val="FFFFFF"/>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146367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D6D8DA"/>
                </a:solidFill>
                <a:effectLst/>
                <a:uLnTx/>
                <a:uFillTx/>
                <a:latin typeface="Verdana"/>
              </a:endParaRPr>
            </a:p>
          </p:txBody>
        </p:sp>
      </p:grpSp>
      <p:sp>
        <p:nvSpPr>
          <p:cNvPr id="35" name="Text Placeholder 1">
            <a:extLst>
              <a:ext uri="{FF2B5EF4-FFF2-40B4-BE49-F238E27FC236}">
                <a16:creationId xmlns:a16="http://schemas.microsoft.com/office/drawing/2014/main" id="{C601AAA0-60D4-4215-9E2F-16721B154BB4}"/>
              </a:ext>
              <a:ext uri="{C183D7F6-B498-43B3-948B-1728B52AA6E4}">
                <adec:decorative xmlns:adec="http://schemas.microsoft.com/office/drawing/2017/decorative" val="1"/>
              </a:ext>
            </a:extLst>
          </p:cNvPr>
          <p:cNvSpPr txBox="1">
            <a:spLocks/>
          </p:cNvSpPr>
          <p:nvPr/>
        </p:nvSpPr>
        <p:spPr bwMode="gray">
          <a:xfrm>
            <a:off x="357201" y="5142240"/>
            <a:ext cx="2002536" cy="1057322"/>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rgbClr val="D6D8DA"/>
          </a:solidFill>
          <a:ln w="28575">
            <a:solidFill>
              <a:srgbClr val="00B1B0"/>
            </a:solidFill>
            <a:miter lim="800000"/>
          </a:ln>
        </p:spPr>
        <p:txBody>
          <a:bodyPr vert="horz" wrap="square" lIns="182880" tIns="210312" rIns="182880" bIns="182880" rtlCol="0">
            <a:no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marR="0" lvl="0" indent="0" algn="ctr" defTabSz="640080" rtl="0" eaLnBrk="1" fontAlgn="auto" latinLnBrk="0" hangingPunct="1">
              <a:lnSpc>
                <a:spcPct val="100000"/>
              </a:lnSpc>
              <a:spcBef>
                <a:spcPts val="500"/>
              </a:spcBef>
              <a:spcAft>
                <a:spcPts val="0"/>
              </a:spcAft>
              <a:buClrTx/>
              <a:buSzPct val="100000"/>
              <a:buFont typeface="Arial" panose="020B0604020202020204" pitchFamily="34" charset="0"/>
              <a:buNone/>
              <a:tabLst/>
              <a:defRPr/>
            </a:pPr>
            <a:endParaRPr kumimoji="0" lang="en-US" sz="900" b="0" i="0" u="none" strike="noStrike" kern="1200" cap="none" spc="0" normalizeH="0" baseline="0" noProof="0">
              <a:ln>
                <a:noFill/>
              </a:ln>
              <a:solidFill>
                <a:srgbClr val="333E48"/>
              </a:solidFill>
              <a:effectLst/>
              <a:uLnTx/>
              <a:uFillTx/>
              <a:latin typeface="Verdana"/>
              <a:ea typeface="+mn-ea"/>
              <a:cs typeface="+mn-cs"/>
            </a:endParaRPr>
          </a:p>
          <a:p>
            <a:pPr marL="0" marR="0" lvl="0" indent="0" algn="ctr" defTabSz="640080" rtl="0" eaLnBrk="1" fontAlgn="auto" latinLnBrk="0" hangingPunct="1">
              <a:lnSpc>
                <a:spcPct val="100000"/>
              </a:lnSpc>
              <a:spcBef>
                <a:spcPts val="500"/>
              </a:spcBef>
              <a:spcAft>
                <a:spcPts val="0"/>
              </a:spcAft>
              <a:buClrTx/>
              <a:buSzPct val="100000"/>
              <a:buFont typeface="Arial" panose="020B0604020202020204" pitchFamily="34" charset="0"/>
              <a:buNone/>
              <a:tabLst/>
              <a:defRPr/>
            </a:pPr>
            <a:endParaRPr kumimoji="0" lang="en-US" sz="900" b="0" i="0" u="none" strike="noStrike" kern="1200" cap="none" spc="0" normalizeH="0" baseline="0" noProof="0">
              <a:ln>
                <a:noFill/>
              </a:ln>
              <a:solidFill>
                <a:srgbClr val="333E48"/>
              </a:solidFill>
              <a:effectLst/>
              <a:uLnTx/>
              <a:uFillTx/>
              <a:latin typeface="Verdana"/>
              <a:ea typeface="+mn-ea"/>
              <a:cs typeface="+mn-cs"/>
            </a:endParaRPr>
          </a:p>
        </p:txBody>
      </p:sp>
      <p:sp>
        <p:nvSpPr>
          <p:cNvPr id="36" name="TextBox 35">
            <a:extLst>
              <a:ext uri="{FF2B5EF4-FFF2-40B4-BE49-F238E27FC236}">
                <a16:creationId xmlns:a16="http://schemas.microsoft.com/office/drawing/2014/main" id="{433EC8FF-75E4-4108-955B-7B5E50D43A8E}"/>
              </a:ext>
            </a:extLst>
          </p:cNvPr>
          <p:cNvSpPr txBox="1"/>
          <p:nvPr/>
        </p:nvSpPr>
        <p:spPr bwMode="gray">
          <a:xfrm>
            <a:off x="357201" y="5181183"/>
            <a:ext cx="2002536" cy="384721"/>
          </a:xfrm>
          <a:prstGeom prst="rect">
            <a:avLst/>
          </a:prstGeom>
          <a:noFill/>
        </p:spPr>
        <p:txBody>
          <a:bodyPr wrap="square" lIns="0" tIns="0" rIns="0" bIns="0" rtlCol="0">
            <a:spAutoFit/>
          </a:bodyPr>
          <a:lstStyle/>
          <a:p>
            <a:pPr algn="ctr" defTabSz="537667"/>
            <a:r>
              <a:rPr lang="en-US" sz="1400">
                <a:solidFill>
                  <a:srgbClr val="0072CE"/>
                </a:solidFill>
                <a:latin typeface="Rockwell"/>
              </a:rPr>
              <a:t>North Carolina</a:t>
            </a:r>
            <a:r>
              <a:rPr lang="en-US" sz="2500">
                <a:solidFill>
                  <a:srgbClr val="0072CE"/>
                </a:solidFill>
                <a:latin typeface="Rockwell"/>
              </a:rPr>
              <a:t> </a:t>
            </a:r>
          </a:p>
        </p:txBody>
      </p:sp>
      <p:sp>
        <p:nvSpPr>
          <p:cNvPr id="37" name="TextBox 36">
            <a:extLst>
              <a:ext uri="{FF2B5EF4-FFF2-40B4-BE49-F238E27FC236}">
                <a16:creationId xmlns:a16="http://schemas.microsoft.com/office/drawing/2014/main" id="{CD802B39-DF65-4B5D-971C-2B84B6A1A088}"/>
              </a:ext>
            </a:extLst>
          </p:cNvPr>
          <p:cNvSpPr txBox="1"/>
          <p:nvPr/>
        </p:nvSpPr>
        <p:spPr bwMode="gray">
          <a:xfrm>
            <a:off x="472764" y="5565904"/>
            <a:ext cx="1829073" cy="415498"/>
          </a:xfrm>
          <a:prstGeom prst="rect">
            <a:avLst/>
          </a:prstGeom>
          <a:noFill/>
        </p:spPr>
        <p:txBody>
          <a:bodyPr wrap="square" lIns="0" tIns="0" rIns="0" bIns="0" rtlCol="0" anchor="t">
            <a:spAutoFit/>
          </a:bodyPr>
          <a:lstStyle/>
          <a:p>
            <a:pPr algn="ctr" defTabSz="537667"/>
            <a:r>
              <a:rPr lang="en-US" sz="900">
                <a:solidFill>
                  <a:srgbClr val="333E48"/>
                </a:solidFill>
                <a:latin typeface="Verdana"/>
              </a:rPr>
              <a:t>could see 156,500 jobs lost by the end of 2021 without state aid.  </a:t>
            </a:r>
          </a:p>
        </p:txBody>
      </p:sp>
      <p:grpSp>
        <p:nvGrpSpPr>
          <p:cNvPr id="38" name="Group 37">
            <a:extLst>
              <a:ext uri="{FF2B5EF4-FFF2-40B4-BE49-F238E27FC236}">
                <a16:creationId xmlns:a16="http://schemas.microsoft.com/office/drawing/2014/main" id="{A72BA5AA-EDAD-4A50-B0F9-52D872CA1D5A}"/>
              </a:ext>
            </a:extLst>
          </p:cNvPr>
          <p:cNvGrpSpPr/>
          <p:nvPr/>
        </p:nvGrpSpPr>
        <p:grpSpPr>
          <a:xfrm>
            <a:off x="2088065" y="5142239"/>
            <a:ext cx="271672" cy="181522"/>
            <a:chOff x="5333861" y="1209981"/>
            <a:chExt cx="271672" cy="181522"/>
          </a:xfrm>
        </p:grpSpPr>
        <p:sp>
          <p:nvSpPr>
            <p:cNvPr id="39" name="Rectangle 38">
              <a:extLst>
                <a:ext uri="{FF2B5EF4-FFF2-40B4-BE49-F238E27FC236}">
                  <a16:creationId xmlns:a16="http://schemas.microsoft.com/office/drawing/2014/main" id="{A2636DDC-8CC7-46A1-86CF-8D9CA1FD18BF}"/>
                </a:ext>
                <a:ext uri="{C183D7F6-B498-43B3-948B-1728B52AA6E4}">
                  <adec:decorative xmlns:adec="http://schemas.microsoft.com/office/drawing/2017/decorative" val="1"/>
                </a:ext>
              </a:extLst>
            </p:cNvPr>
            <p:cNvSpPr/>
            <p:nvPr/>
          </p:nvSpPr>
          <p:spPr bwMode="gray">
            <a:xfrm>
              <a:off x="5333861" y="1209981"/>
              <a:ext cx="271672" cy="181522"/>
            </a:xfrm>
            <a:prstGeom prst="rect">
              <a:avLst/>
            </a:prstGeom>
            <a:solidFill>
              <a:srgbClr val="D6D8DA"/>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537667" eaLnBrk="1" fontAlgn="auto" latinLnBrk="0" hangingPunct="1">
                <a:lnSpc>
                  <a:spcPct val="100000"/>
                </a:lnSpc>
                <a:spcBef>
                  <a:spcPts val="500"/>
                </a:spcBef>
                <a:spcAft>
                  <a:spcPts val="0"/>
                </a:spcAft>
                <a:buClrTx/>
                <a:buSzTx/>
                <a:buFontTx/>
                <a:buNone/>
                <a:tabLst/>
                <a:defRPr/>
              </a:pPr>
              <a:endParaRPr kumimoji="0" lang="en-US" sz="1000" b="0" i="0" u="none" strike="noStrike" kern="0" cap="none" spc="0" normalizeH="0" baseline="0" noProof="0" err="1">
                <a:ln>
                  <a:noFill/>
                </a:ln>
                <a:solidFill>
                  <a:srgbClr val="FFFFFF"/>
                </a:solidFill>
                <a:effectLst/>
                <a:uLnTx/>
                <a:uFillTx/>
                <a:latin typeface="Verdana"/>
                <a:ea typeface="+mn-ea"/>
                <a:cs typeface="+mn-cs"/>
              </a:endParaRPr>
            </a:p>
          </p:txBody>
        </p:sp>
        <p:sp>
          <p:nvSpPr>
            <p:cNvPr id="40" name="Round Same Side Corner Rectangle 69">
              <a:extLst>
                <a:ext uri="{FF2B5EF4-FFF2-40B4-BE49-F238E27FC236}">
                  <a16:creationId xmlns:a16="http://schemas.microsoft.com/office/drawing/2014/main" id="{0AE27246-5B16-4A1C-8121-D306AAABA6F1}"/>
                </a:ext>
                <a:ext uri="{C183D7F6-B498-43B3-948B-1728B52AA6E4}">
                  <adec:decorative xmlns:adec="http://schemas.microsoft.com/office/drawing/2017/decorative" val="1"/>
                </a:ext>
              </a:extLst>
            </p:cNvPr>
            <p:cNvSpPr/>
            <p:nvPr/>
          </p:nvSpPr>
          <p:spPr bwMode="gray">
            <a:xfrm rot="10800000">
              <a:off x="5333861" y="1209981"/>
              <a:ext cx="213772" cy="181521"/>
            </a:xfrm>
            <a:prstGeom prst="round2SameRect">
              <a:avLst/>
            </a:prstGeom>
            <a:solidFill>
              <a:srgbClr val="00B1B0"/>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537667"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333E48"/>
                </a:solidFill>
                <a:effectLst/>
                <a:uLnTx/>
                <a:uFillTx/>
                <a:latin typeface="Verdana"/>
              </a:endParaRPr>
            </a:p>
          </p:txBody>
        </p:sp>
        <p:sp>
          <p:nvSpPr>
            <p:cNvPr id="41" name="Freeform 70">
              <a:extLst>
                <a:ext uri="{FF2B5EF4-FFF2-40B4-BE49-F238E27FC236}">
                  <a16:creationId xmlns:a16="http://schemas.microsoft.com/office/drawing/2014/main" id="{BA27341A-4663-4D64-ACD6-EA6DFF07543A}"/>
                </a:ext>
                <a:ext uri="{C183D7F6-B498-43B3-948B-1728B52AA6E4}">
                  <adec:decorative xmlns:adec="http://schemas.microsoft.com/office/drawing/2017/decorative" val="1"/>
                </a:ext>
              </a:extLst>
            </p:cNvPr>
            <p:cNvSpPr/>
            <p:nvPr/>
          </p:nvSpPr>
          <p:spPr bwMode="gray">
            <a:xfrm rot="1510923" flipV="1">
              <a:off x="5398478" y="122014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rgbClr val="FFFFFF"/>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146367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D6D8DA"/>
                </a:solidFill>
                <a:effectLst/>
                <a:uLnTx/>
                <a:uFillTx/>
                <a:latin typeface="Verdana"/>
              </a:endParaRPr>
            </a:p>
          </p:txBody>
        </p:sp>
      </p:grpSp>
      <p:sp>
        <p:nvSpPr>
          <p:cNvPr id="3" name="TextBox 2">
            <a:extLst>
              <a:ext uri="{FF2B5EF4-FFF2-40B4-BE49-F238E27FC236}">
                <a16:creationId xmlns:a16="http://schemas.microsoft.com/office/drawing/2014/main" id="{8214BB9C-0A41-4718-B7AB-46B7CF44B2E3}"/>
              </a:ext>
            </a:extLst>
          </p:cNvPr>
          <p:cNvSpPr txBox="1"/>
          <p:nvPr/>
        </p:nvSpPr>
        <p:spPr>
          <a:xfrm>
            <a:off x="357201" y="6336128"/>
            <a:ext cx="3292856" cy="430887"/>
          </a:xfrm>
          <a:prstGeom prst="rect">
            <a:avLst/>
          </a:prstGeom>
          <a:noFill/>
        </p:spPr>
        <p:txBody>
          <a:bodyPr wrap="square" rtlCol="0">
            <a:spAutoFit/>
          </a:bodyPr>
          <a:lstStyle/>
          <a:p>
            <a:r>
              <a:rPr lang="en-US" sz="1100" i="1">
                <a:latin typeface="Verdana" panose="020B0604030504040204" pitchFamily="34" charset="0"/>
                <a:ea typeface="Verdana" panose="020B0604030504040204" pitchFamily="34" charset="0"/>
              </a:rPr>
              <a:t>Source: joint research from CAP, AFT, AFSCME, EPI, NEA, and SEIU</a:t>
            </a:r>
          </a:p>
        </p:txBody>
      </p:sp>
    </p:spTree>
    <p:extLst>
      <p:ext uri="{BB962C8B-B14F-4D97-AF65-F5344CB8AC3E}">
        <p14:creationId xmlns:p14="http://schemas.microsoft.com/office/powerpoint/2010/main" val="3397668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17AB-D2CC-49CB-9014-355F8ADCF0F2}"/>
              </a:ext>
            </a:extLst>
          </p:cNvPr>
          <p:cNvSpPr>
            <a:spLocks noGrp="1"/>
          </p:cNvSpPr>
          <p:nvPr>
            <p:ph type="title"/>
          </p:nvPr>
        </p:nvSpPr>
        <p:spPr>
          <a:xfrm>
            <a:off x="154516" y="169333"/>
            <a:ext cx="7886700" cy="786341"/>
          </a:xfrm>
        </p:spPr>
        <p:txBody>
          <a:bodyPr>
            <a:normAutofit fontScale="90000"/>
          </a:bodyPr>
          <a:lstStyle/>
          <a:p>
            <a:r>
              <a:rPr lang="en-US" sz="2600">
                <a:latin typeface="Rockwell" panose="02060603020205020403" pitchFamily="18" charset="0"/>
              </a:rPr>
              <a:t>Republican Senate proposal leaves the unemployed, endangered workers, families, and schools to fend for themselves</a:t>
            </a:r>
          </a:p>
        </p:txBody>
      </p:sp>
      <p:sp>
        <p:nvSpPr>
          <p:cNvPr id="3" name="Content Placeholder 2">
            <a:extLst>
              <a:ext uri="{FF2B5EF4-FFF2-40B4-BE49-F238E27FC236}">
                <a16:creationId xmlns:a16="http://schemas.microsoft.com/office/drawing/2014/main" id="{D44AFEAF-3066-4B83-8128-D2007F61B696}"/>
              </a:ext>
            </a:extLst>
          </p:cNvPr>
          <p:cNvSpPr>
            <a:spLocks noGrp="1"/>
          </p:cNvSpPr>
          <p:nvPr>
            <p:ph idx="1"/>
          </p:nvPr>
        </p:nvSpPr>
        <p:spPr>
          <a:xfrm>
            <a:off x="581710" y="2935111"/>
            <a:ext cx="7980577" cy="3320874"/>
          </a:xfrm>
        </p:spPr>
        <p:txBody>
          <a:bodyPr vert="horz" lIns="91440" tIns="45720" rIns="91440" bIns="45720" numCol="2" rtlCol="0" anchor="t">
            <a:normAutofit/>
          </a:bodyPr>
          <a:lstStyle/>
          <a:p>
            <a:pPr>
              <a:buFont typeface="Wingdings" panose="05000000000000000000" pitchFamily="2" charset="2"/>
              <a:buChar char="Ø"/>
            </a:pPr>
            <a:r>
              <a:rPr lang="en-US" sz="1500">
                <a:latin typeface="Verdana"/>
                <a:ea typeface="Verdana"/>
                <a:cs typeface="Verdana"/>
              </a:rPr>
              <a:t>Tens of millions of Americans will plunge into poverty because of Republicans’ fixation on reducing UI benefits. </a:t>
            </a:r>
            <a:endParaRPr lang="en-US"/>
          </a:p>
          <a:p>
            <a:pPr>
              <a:buFont typeface="Wingdings" panose="05000000000000000000" pitchFamily="2" charset="2"/>
              <a:buChar char="Ø"/>
            </a:pPr>
            <a:r>
              <a:rPr lang="en-US" sz="1500">
                <a:latin typeface="Verdana"/>
                <a:ea typeface="Verdana"/>
                <a:cs typeface="Verdana"/>
              </a:rPr>
              <a:t>States and localities will have to cut jobs and services (including teachers).</a:t>
            </a:r>
          </a:p>
          <a:p>
            <a:pPr>
              <a:buFont typeface="Wingdings" panose="05000000000000000000" pitchFamily="2" charset="2"/>
              <a:buChar char="Ø"/>
            </a:pPr>
            <a:r>
              <a:rPr lang="en-US" sz="1500">
                <a:latin typeface="Verdana"/>
                <a:ea typeface="Verdana"/>
                <a:cs typeface="Verdana"/>
              </a:rPr>
              <a:t>School funding is held hostage with demands that schools reopen, whether it is safe to do so or not.</a:t>
            </a:r>
          </a:p>
          <a:p>
            <a:pPr>
              <a:buFont typeface="Wingdings" panose="05000000000000000000" pitchFamily="2" charset="2"/>
              <a:buChar char="Ø"/>
            </a:pPr>
            <a:endParaRPr lang="en-US" sz="1500">
              <a:latin typeface="Verdana" panose="020B0604030504040204" pitchFamily="34" charset="0"/>
              <a:ea typeface="Verdana" panose="020B0604030504040204" pitchFamily="34" charset="0"/>
            </a:endParaRPr>
          </a:p>
          <a:p>
            <a:pPr>
              <a:buFont typeface="Wingdings" panose="05000000000000000000" pitchFamily="2" charset="2"/>
              <a:buChar char="Ø"/>
            </a:pPr>
            <a:endParaRPr lang="en-US" sz="1500">
              <a:latin typeface="Verdana" panose="020B0604030504040204" pitchFamily="34" charset="0"/>
              <a:ea typeface="Verdana" panose="020B0604030504040204" pitchFamily="34" charset="0"/>
            </a:endParaRPr>
          </a:p>
          <a:p>
            <a:pPr>
              <a:buFont typeface="Wingdings" panose="05000000000000000000" pitchFamily="2" charset="2"/>
              <a:buChar char="Ø"/>
            </a:pPr>
            <a:r>
              <a:rPr lang="en-US" sz="1500">
                <a:latin typeface="Verdana"/>
                <a:ea typeface="Verdana"/>
                <a:cs typeface="Verdana"/>
              </a:rPr>
              <a:t>Republicans provide no measures to improve worker safety – while demanding immunity for corporations that endanger their workers.</a:t>
            </a:r>
          </a:p>
          <a:p>
            <a:pPr>
              <a:buFont typeface="Wingdings" panose="05000000000000000000" pitchFamily="2" charset="2"/>
              <a:buChar char="Ø"/>
            </a:pPr>
            <a:r>
              <a:rPr lang="en-US" sz="1500">
                <a:latin typeface="Verdana"/>
                <a:ea typeface="Verdana"/>
                <a:cs typeface="Verdana"/>
              </a:rPr>
              <a:t>Tax incentives for travel and dining encourage behavior that will </a:t>
            </a:r>
            <a:r>
              <a:rPr lang="en-US" sz="1500" i="1">
                <a:latin typeface="Verdana"/>
                <a:ea typeface="Verdana"/>
                <a:cs typeface="Verdana"/>
              </a:rPr>
              <a:t>spread </a:t>
            </a:r>
            <a:r>
              <a:rPr lang="en-US" sz="1500">
                <a:latin typeface="Verdana"/>
                <a:ea typeface="Verdana"/>
                <a:cs typeface="Verdana"/>
              </a:rPr>
              <a:t>disease, not stop it.</a:t>
            </a:r>
          </a:p>
          <a:p>
            <a:pPr>
              <a:buFont typeface="Wingdings" panose="05000000000000000000" pitchFamily="2" charset="2"/>
              <a:buChar char="Ø"/>
            </a:pPr>
            <a:r>
              <a:rPr lang="en-US" sz="1500">
                <a:latin typeface="Verdana"/>
                <a:ea typeface="Verdana"/>
                <a:cs typeface="Verdana"/>
              </a:rPr>
              <a:t>Without funding for elections or schools, crucial American institutions will be unsafe this fall. </a:t>
            </a:r>
            <a:endParaRPr lang="en-US" sz="1500">
              <a:latin typeface="Verdana" panose="020B0604030504040204" pitchFamily="34" charset="0"/>
              <a:ea typeface="Verdana" panose="020B0604030504040204" pitchFamily="34" charset="0"/>
              <a:cs typeface="Verdana"/>
            </a:endParaRPr>
          </a:p>
          <a:p>
            <a:endParaRPr lang="en-US"/>
          </a:p>
        </p:txBody>
      </p:sp>
      <p:sp>
        <p:nvSpPr>
          <p:cNvPr id="5" name="Text Placeholder 1">
            <a:extLst>
              <a:ext uri="{FF2B5EF4-FFF2-40B4-BE49-F238E27FC236}">
                <a16:creationId xmlns:a16="http://schemas.microsoft.com/office/drawing/2014/main" id="{27B1FADE-5C95-4B66-9C9D-9A3277E033AE}"/>
              </a:ext>
            </a:extLst>
          </p:cNvPr>
          <p:cNvSpPr txBox="1">
            <a:spLocks/>
          </p:cNvSpPr>
          <p:nvPr/>
        </p:nvSpPr>
        <p:spPr bwMode="gray">
          <a:xfrm>
            <a:off x="581711" y="1571477"/>
            <a:ext cx="7980577" cy="951030"/>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rgbClr val="D6D8DA"/>
          </a:solidFill>
          <a:ln w="28575">
            <a:solidFill>
              <a:srgbClr val="00B1B0"/>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lvl="0" defTabSz="457200">
              <a:spcBef>
                <a:spcPts val="0"/>
              </a:spcBef>
              <a:buSzTx/>
              <a:buFont typeface="Wingdings" panose="05000000000000000000" pitchFamily="2" charset="2"/>
              <a:buChar char="Ø"/>
            </a:pPr>
            <a:r>
              <a:rPr lang="en-US" sz="1800" b="1">
                <a:solidFill>
                  <a:prstClr val="black"/>
                </a:solidFill>
                <a:latin typeface="Verdana" panose="020B0604030504040204" pitchFamily="34" charset="0"/>
                <a:ea typeface="Verdana" panose="020B0604030504040204" pitchFamily="34" charset="0"/>
              </a:rPr>
              <a:t> Republicans withhold desperately-needed aid to serve their political priorities.</a:t>
            </a:r>
          </a:p>
        </p:txBody>
      </p:sp>
    </p:spTree>
    <p:extLst>
      <p:ext uri="{BB962C8B-B14F-4D97-AF65-F5344CB8AC3E}">
        <p14:creationId xmlns:p14="http://schemas.microsoft.com/office/powerpoint/2010/main" val="2986850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5">
            <a:extLst>
              <a:ext uri="{FF2B5EF4-FFF2-40B4-BE49-F238E27FC236}">
                <a16:creationId xmlns:a16="http://schemas.microsoft.com/office/drawing/2014/main" id="{0711047E-20F5-412A-8092-1E5C406F1C5F}"/>
              </a:ext>
            </a:extLst>
          </p:cNvPr>
          <p:cNvSpPr txBox="1">
            <a:spLocks/>
          </p:cNvSpPr>
          <p:nvPr/>
        </p:nvSpPr>
        <p:spPr bwMode="gray">
          <a:xfrm>
            <a:off x="280193" y="345153"/>
            <a:ext cx="5400323" cy="249299"/>
          </a:xfrm>
          <a:prstGeom prst="rect">
            <a:avLst/>
          </a:prstGeom>
        </p:spPr>
        <p:txBody>
          <a:bodyPr vert="horz" wrap="square" lIns="0" tIns="0" rIns="0" bIns="0" rtlCol="0" anchor="b" anchorCtr="0">
            <a:spAutoFit/>
          </a:bodyPr>
          <a:lstStyle>
            <a:lvl1pPr algn="l" defTabSz="480060" rtl="0" eaLnBrk="1" latinLnBrk="0" hangingPunct="1">
              <a:lnSpc>
                <a:spcPct val="90000"/>
              </a:lnSpc>
              <a:spcBef>
                <a:spcPct val="0"/>
              </a:spcBef>
              <a:buNone/>
              <a:defRPr sz="1800" kern="1200" spc="50" baseline="0">
                <a:solidFill>
                  <a:schemeClr val="bg1"/>
                </a:solidFill>
                <a:latin typeface="+mj-lt"/>
                <a:ea typeface="+mj-ea"/>
                <a:cs typeface="+mj-cs"/>
              </a:defRPr>
            </a:lvl1pPr>
          </a:lstStyle>
          <a:p>
            <a:pPr marL="0" marR="0" lvl="0" indent="0" algn="l" defTabSz="48006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50" normalizeH="0" baseline="0" noProof="0">
                <a:ln>
                  <a:noFill/>
                </a:ln>
                <a:solidFill>
                  <a:srgbClr val="FFFFFF"/>
                </a:solidFill>
                <a:effectLst/>
                <a:uLnTx/>
                <a:uFillTx/>
                <a:latin typeface="Rockwell"/>
                <a:ea typeface="+mj-ea"/>
                <a:cs typeface="+mj-cs"/>
              </a:rPr>
              <a:t>t 11</a:t>
            </a:r>
          </a:p>
        </p:txBody>
      </p:sp>
      <p:sp>
        <p:nvSpPr>
          <p:cNvPr id="40" name="TextBox 39">
            <a:extLst>
              <a:ext uri="{FF2B5EF4-FFF2-40B4-BE49-F238E27FC236}">
                <a16:creationId xmlns:a16="http://schemas.microsoft.com/office/drawing/2014/main" id="{407C8A39-12EE-4C10-912A-FBAC43A8A1AC}"/>
              </a:ext>
            </a:extLst>
          </p:cNvPr>
          <p:cNvSpPr txBox="1"/>
          <p:nvPr/>
        </p:nvSpPr>
        <p:spPr>
          <a:xfrm>
            <a:off x="680205" y="1794836"/>
            <a:ext cx="966697" cy="153699"/>
          </a:xfrm>
          <a:prstGeom prst="rect">
            <a:avLst/>
          </a:prstGeom>
          <a:noFill/>
        </p:spPr>
        <p:txBody>
          <a:bodyPr wrap="square" lIns="0" tIns="0" rIns="0" bIns="0" rtlCol="0">
            <a:spAutoFit/>
          </a:bodyPr>
          <a:lstStyle/>
          <a:p>
            <a:pPr algn="ctr" defTabSz="537667">
              <a:spcBef>
                <a:spcPts val="500"/>
              </a:spcBef>
            </a:pPr>
            <a:endParaRPr lang="en-US" sz="900">
              <a:solidFill>
                <a:srgbClr val="FFFFFF"/>
              </a:solidFill>
              <a:latin typeface="Verdana"/>
            </a:endParaRPr>
          </a:p>
        </p:txBody>
      </p:sp>
      <p:sp>
        <p:nvSpPr>
          <p:cNvPr id="46" name="TextBox 45">
            <a:extLst>
              <a:ext uri="{FF2B5EF4-FFF2-40B4-BE49-F238E27FC236}">
                <a16:creationId xmlns:a16="http://schemas.microsoft.com/office/drawing/2014/main" id="{6D16E91F-F0CA-4661-893E-4AD0B7DACC6A}"/>
              </a:ext>
            </a:extLst>
          </p:cNvPr>
          <p:cNvSpPr txBox="1"/>
          <p:nvPr/>
        </p:nvSpPr>
        <p:spPr>
          <a:xfrm>
            <a:off x="5366020" y="997854"/>
            <a:ext cx="3234762" cy="1405513"/>
          </a:xfrm>
          <a:prstGeom prst="rect">
            <a:avLst/>
          </a:prstGeom>
          <a:noFill/>
          <a:ln>
            <a:noFill/>
          </a:ln>
        </p:spPr>
        <p:txBody>
          <a:bodyPr wrap="square" lIns="0" tIns="0" rIns="0" bIns="0" rtlCol="0">
            <a:spAutoFit/>
          </a:bodyPr>
          <a:lstStyle/>
          <a:p>
            <a:pPr marL="0" marR="0" lvl="0" indent="0" defTabSz="537667" eaLnBrk="1" fontAlgn="auto" latinLnBrk="0" hangingPunct="1">
              <a:lnSpc>
                <a:spcPct val="100000"/>
              </a:lnSpc>
              <a:spcBef>
                <a:spcPts val="500"/>
              </a:spcBef>
              <a:spcAft>
                <a:spcPts val="0"/>
              </a:spcAft>
              <a:buClrTx/>
              <a:buSzTx/>
              <a:buFontTx/>
              <a:buNone/>
              <a:tabLst/>
              <a:defRPr/>
            </a:pPr>
            <a:r>
              <a:rPr kumimoji="0" lang="en-US" sz="1200" b="1" i="0" u="none" strike="noStrike" kern="0" cap="none" spc="0" normalizeH="0" baseline="0" noProof="0" dirty="0">
                <a:ln>
                  <a:noFill/>
                </a:ln>
                <a:solidFill>
                  <a:srgbClr val="333E48"/>
                </a:solidFill>
                <a:effectLst/>
                <a:uLnTx/>
                <a:uFillTx/>
                <a:latin typeface="Verdana"/>
              </a:rPr>
              <a:t>Continue support for those who’ve lost jobs or who will lose jobs</a:t>
            </a:r>
          </a:p>
          <a:p>
            <a:pPr marL="0" marR="0" lvl="0" indent="0" defTabSz="537667" eaLnBrk="1" fontAlgn="auto" latinLnBrk="0" hangingPunct="1">
              <a:lnSpc>
                <a:spcPct val="100000"/>
              </a:lnSpc>
              <a:spcBef>
                <a:spcPts val="500"/>
              </a:spcBef>
              <a:spcAft>
                <a:spcPts val="0"/>
              </a:spcAft>
              <a:buClrTx/>
              <a:buSzTx/>
              <a:buFontTx/>
              <a:buNone/>
              <a:tabLst/>
              <a:defRPr/>
            </a:pPr>
            <a:r>
              <a:rPr kumimoji="0" lang="en-US" sz="1200" b="0" i="0" u="none" strike="noStrike" kern="0" cap="none" spc="0" normalizeH="0" baseline="0" noProof="0" dirty="0">
                <a:ln>
                  <a:noFill/>
                </a:ln>
                <a:solidFill>
                  <a:srgbClr val="333E48"/>
                </a:solidFill>
                <a:effectLst/>
                <a:uLnTx/>
                <a:uFillTx/>
                <a:latin typeface="Verdana"/>
              </a:rPr>
              <a:t>In NC, without PUC, the average unemployed worker would receive only $265 a week – not enough to pay a mortgage or find child care.</a:t>
            </a:r>
          </a:p>
          <a:p>
            <a:pPr marL="0" marR="0" lvl="0" indent="0" defTabSz="537667" eaLnBrk="1" fontAlgn="auto" latinLnBrk="0" hangingPunct="1">
              <a:lnSpc>
                <a:spcPct val="100000"/>
              </a:lnSpc>
              <a:spcBef>
                <a:spcPts val="500"/>
              </a:spcBef>
              <a:spcAft>
                <a:spcPts val="0"/>
              </a:spcAft>
              <a:buClrTx/>
              <a:buSzTx/>
              <a:buFontTx/>
              <a:buNone/>
              <a:tabLst/>
              <a:defRPr/>
            </a:pPr>
            <a:endParaRPr kumimoji="0" lang="en-US" sz="1100" b="0" i="0" u="none" strike="noStrike" kern="0" cap="none" spc="0" normalizeH="0" baseline="0" noProof="0" dirty="0">
              <a:ln>
                <a:noFill/>
              </a:ln>
              <a:solidFill>
                <a:srgbClr val="333E48"/>
              </a:solidFill>
              <a:effectLst/>
              <a:uLnTx/>
              <a:uFillTx/>
              <a:latin typeface="Verdana"/>
            </a:endParaRPr>
          </a:p>
        </p:txBody>
      </p:sp>
      <p:grpSp>
        <p:nvGrpSpPr>
          <p:cNvPr id="47" name="Group 46">
            <a:extLst>
              <a:ext uri="{FF2B5EF4-FFF2-40B4-BE49-F238E27FC236}">
                <a16:creationId xmlns:a16="http://schemas.microsoft.com/office/drawing/2014/main" id="{27D041CE-7A55-4084-B742-60F3622F17B5}"/>
              </a:ext>
            </a:extLst>
          </p:cNvPr>
          <p:cNvGrpSpPr/>
          <p:nvPr/>
        </p:nvGrpSpPr>
        <p:grpSpPr>
          <a:xfrm>
            <a:off x="5007935" y="2494520"/>
            <a:ext cx="3592847" cy="802784"/>
            <a:chOff x="3730021" y="2066813"/>
            <a:chExt cx="2402849" cy="607611"/>
          </a:xfrm>
        </p:grpSpPr>
        <p:sp>
          <p:nvSpPr>
            <p:cNvPr id="48" name="Oval 47">
              <a:extLst>
                <a:ext uri="{FF2B5EF4-FFF2-40B4-BE49-F238E27FC236}">
                  <a16:creationId xmlns:a16="http://schemas.microsoft.com/office/drawing/2014/main" id="{62C1F4FC-9E20-4F92-A302-449656DB059A}"/>
                </a:ext>
              </a:extLst>
            </p:cNvPr>
            <p:cNvSpPr/>
            <p:nvPr/>
          </p:nvSpPr>
          <p:spPr bwMode="gray">
            <a:xfrm>
              <a:off x="3730021" y="2069347"/>
              <a:ext cx="137160" cy="137160"/>
            </a:xfrm>
            <a:prstGeom prst="ellipse">
              <a:avLst/>
            </a:prstGeom>
            <a:solidFill>
              <a:srgbClr val="0072C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eaLnBrk="1" fontAlgn="auto" latinLnBrk="0" hangingPunct="1">
                <a:lnSpc>
                  <a:spcPct val="100000"/>
                </a:lnSpc>
                <a:spcBef>
                  <a:spcPts val="0"/>
                </a:spcBef>
                <a:spcAft>
                  <a:spcPts val="0"/>
                </a:spcAft>
                <a:buClrTx/>
                <a:buSzTx/>
                <a:buFontTx/>
                <a:buNone/>
                <a:tabLst/>
                <a:defRPr/>
              </a:pPr>
              <a:endParaRPr kumimoji="0" lang="en-US" sz="1058" b="0" i="0" u="none" strike="noStrike" kern="0" cap="none" spc="0" normalizeH="0" baseline="0" noProof="0">
                <a:ln>
                  <a:noFill/>
                </a:ln>
                <a:solidFill>
                  <a:srgbClr val="FFFFFF"/>
                </a:solidFill>
                <a:effectLst/>
                <a:uLnTx/>
                <a:uFillTx/>
                <a:latin typeface="Verdana"/>
                <a:ea typeface="+mn-ea"/>
                <a:cs typeface="+mn-cs"/>
              </a:endParaRPr>
            </a:p>
          </p:txBody>
        </p:sp>
        <p:sp>
          <p:nvSpPr>
            <p:cNvPr id="49" name="TextBox 48">
              <a:extLst>
                <a:ext uri="{FF2B5EF4-FFF2-40B4-BE49-F238E27FC236}">
                  <a16:creationId xmlns:a16="http://schemas.microsoft.com/office/drawing/2014/main" id="{052629EC-FE63-4609-B1C4-5ED58717CE49}"/>
                </a:ext>
              </a:extLst>
            </p:cNvPr>
            <p:cNvSpPr txBox="1"/>
            <p:nvPr/>
          </p:nvSpPr>
          <p:spPr>
            <a:xfrm>
              <a:off x="3952687" y="2066813"/>
              <a:ext cx="2180183" cy="607611"/>
            </a:xfrm>
            <a:prstGeom prst="rect">
              <a:avLst/>
            </a:prstGeom>
            <a:noFill/>
            <a:ln>
              <a:noFill/>
            </a:ln>
          </p:spPr>
          <p:txBody>
            <a:bodyPr wrap="square" lIns="0" tIns="0" rIns="0" bIns="0" rtlCol="0">
              <a:spAutoFit/>
            </a:bodyPr>
            <a:lstStyle/>
            <a:p>
              <a:pPr marL="0" marR="0" lvl="0" indent="0" defTabSz="537667" eaLnBrk="1" fontAlgn="auto" latinLnBrk="0" hangingPunct="1">
                <a:lnSpc>
                  <a:spcPct val="100000"/>
                </a:lnSpc>
                <a:spcBef>
                  <a:spcPts val="500"/>
                </a:spcBef>
                <a:spcAft>
                  <a:spcPts val="0"/>
                </a:spcAft>
                <a:buClrTx/>
                <a:buSzTx/>
                <a:buFontTx/>
                <a:buNone/>
                <a:tabLst/>
                <a:defRPr/>
              </a:pPr>
              <a:r>
                <a:rPr kumimoji="0" lang="en-US" sz="1200" b="1" i="0" u="none" strike="noStrike" kern="0" cap="none" spc="0" normalizeH="0" baseline="0" noProof="0">
                  <a:ln>
                    <a:noFill/>
                  </a:ln>
                  <a:solidFill>
                    <a:srgbClr val="333E48"/>
                  </a:solidFill>
                  <a:effectLst/>
                  <a:uLnTx/>
                  <a:uFillTx/>
                  <a:latin typeface="Verdana"/>
                </a:rPr>
                <a:t>Tackle the public health crisis directly</a:t>
              </a:r>
            </a:p>
            <a:p>
              <a:pPr marL="0" marR="0" lvl="0" indent="0" defTabSz="537667" eaLnBrk="1" fontAlgn="auto" latinLnBrk="0" hangingPunct="1">
                <a:lnSpc>
                  <a:spcPct val="100000"/>
                </a:lnSpc>
                <a:spcBef>
                  <a:spcPts val="500"/>
                </a:spcBef>
                <a:spcAft>
                  <a:spcPts val="0"/>
                </a:spcAft>
                <a:buClrTx/>
                <a:buSzTx/>
                <a:buFontTx/>
                <a:buNone/>
                <a:tabLst/>
                <a:defRPr/>
              </a:pPr>
              <a:r>
                <a:rPr lang="en-US" sz="1200" kern="0">
                  <a:solidFill>
                    <a:srgbClr val="333E48"/>
                  </a:solidFill>
                  <a:latin typeface="Verdana"/>
                </a:rPr>
                <a:t>In order to address the underlying problem, we will need s</a:t>
              </a:r>
              <a:r>
                <a:rPr kumimoji="0" lang="en-US" sz="1200" b="0" i="0" u="none" strike="noStrike" kern="0" cap="none" spc="0" normalizeH="0" baseline="0" noProof="0" err="1">
                  <a:ln>
                    <a:noFill/>
                  </a:ln>
                  <a:solidFill>
                    <a:srgbClr val="333E48"/>
                  </a:solidFill>
                  <a:effectLst/>
                  <a:uLnTx/>
                  <a:uFillTx/>
                  <a:latin typeface="Verdana"/>
                </a:rPr>
                <a:t>ufficient</a:t>
              </a:r>
              <a:r>
                <a:rPr kumimoji="0" lang="en-US" sz="1200" b="0" i="0" u="none" strike="noStrike" kern="0" cap="none" spc="0" normalizeH="0" baseline="0" noProof="0">
                  <a:ln>
                    <a:noFill/>
                  </a:ln>
                  <a:solidFill>
                    <a:srgbClr val="333E48"/>
                  </a:solidFill>
                  <a:effectLst/>
                  <a:uLnTx/>
                  <a:uFillTx/>
                  <a:latin typeface="Verdana"/>
                </a:rPr>
                <a:t> PPE, paid sick leave, </a:t>
              </a:r>
              <a:r>
                <a:rPr lang="en-US" sz="1200" kern="0">
                  <a:solidFill>
                    <a:srgbClr val="333E48"/>
                  </a:solidFill>
                  <a:latin typeface="Verdana"/>
                </a:rPr>
                <a:t>and increased FMAP. </a:t>
              </a:r>
              <a:endParaRPr kumimoji="0" lang="en-US" sz="1200" b="0" i="0" u="none" strike="noStrike" kern="0" cap="none" spc="0" normalizeH="0" baseline="0" noProof="0">
                <a:ln>
                  <a:noFill/>
                </a:ln>
                <a:solidFill>
                  <a:srgbClr val="333E48"/>
                </a:solidFill>
                <a:effectLst/>
                <a:highlight>
                  <a:srgbClr val="FFFF00"/>
                </a:highlight>
                <a:uLnTx/>
                <a:uFillTx/>
                <a:latin typeface="Verdana"/>
              </a:endParaRPr>
            </a:p>
          </p:txBody>
        </p:sp>
      </p:grpSp>
      <p:sp>
        <p:nvSpPr>
          <p:cNvPr id="52" name="TextBox 51">
            <a:extLst>
              <a:ext uri="{FF2B5EF4-FFF2-40B4-BE49-F238E27FC236}">
                <a16:creationId xmlns:a16="http://schemas.microsoft.com/office/drawing/2014/main" id="{1E51988B-AF23-447B-8197-06D445D50489}"/>
              </a:ext>
            </a:extLst>
          </p:cNvPr>
          <p:cNvSpPr txBox="1"/>
          <p:nvPr/>
        </p:nvSpPr>
        <p:spPr>
          <a:xfrm>
            <a:off x="5366584" y="3731389"/>
            <a:ext cx="3288402" cy="987450"/>
          </a:xfrm>
          <a:prstGeom prst="rect">
            <a:avLst/>
          </a:prstGeom>
          <a:noFill/>
          <a:ln>
            <a:noFill/>
          </a:ln>
        </p:spPr>
        <p:txBody>
          <a:bodyPr wrap="square" lIns="0" tIns="0" rIns="0" bIns="0" rtlCol="0">
            <a:spAutoFit/>
          </a:bodyPr>
          <a:lstStyle/>
          <a:p>
            <a:pPr marL="0" marR="0" lvl="0" indent="0" defTabSz="537667" eaLnBrk="1" fontAlgn="auto" latinLnBrk="0" hangingPunct="1">
              <a:lnSpc>
                <a:spcPct val="100000"/>
              </a:lnSpc>
              <a:spcBef>
                <a:spcPts val="500"/>
              </a:spcBef>
              <a:spcAft>
                <a:spcPts val="0"/>
              </a:spcAft>
              <a:buClrTx/>
              <a:buSzTx/>
              <a:buFontTx/>
              <a:buNone/>
              <a:tabLst/>
              <a:defRPr/>
            </a:pPr>
            <a:r>
              <a:rPr kumimoji="0" lang="en-US" sz="1200" b="1" i="0" u="none" strike="noStrike" kern="0" cap="none" spc="0" normalizeH="0" baseline="0" noProof="0">
                <a:ln>
                  <a:noFill/>
                </a:ln>
                <a:solidFill>
                  <a:srgbClr val="333E48"/>
                </a:solidFill>
                <a:effectLst/>
                <a:uLnTx/>
                <a:uFillTx/>
                <a:latin typeface="Verdana"/>
              </a:rPr>
              <a:t>Avoid generational consequences</a:t>
            </a:r>
          </a:p>
          <a:p>
            <a:pPr marL="0" marR="0" lvl="0" indent="0" defTabSz="537667" eaLnBrk="1" fontAlgn="auto" latinLnBrk="0" hangingPunct="1">
              <a:lnSpc>
                <a:spcPct val="100000"/>
              </a:lnSpc>
              <a:spcBef>
                <a:spcPts val="500"/>
              </a:spcBef>
              <a:spcAft>
                <a:spcPts val="0"/>
              </a:spcAft>
              <a:buClrTx/>
              <a:buSzTx/>
              <a:buFontTx/>
              <a:buNone/>
              <a:tabLst/>
              <a:defRPr/>
            </a:pPr>
            <a:r>
              <a:rPr kumimoji="0" lang="en-US" sz="1200" b="0" i="0" u="none" strike="noStrike" kern="0" cap="none" spc="0" normalizeH="0" baseline="0" noProof="0">
                <a:ln>
                  <a:noFill/>
                </a:ln>
                <a:solidFill>
                  <a:srgbClr val="333E48"/>
                </a:solidFill>
                <a:effectLst/>
                <a:uLnTx/>
                <a:uFillTx/>
                <a:latin typeface="Verdana"/>
              </a:rPr>
              <a:t>Support food and housing security (i.e. cash, an eviction moratorium and mortgage forbearance) and child care to avoid cyclical poverty traps for families.</a:t>
            </a:r>
          </a:p>
        </p:txBody>
      </p:sp>
      <p:sp>
        <p:nvSpPr>
          <p:cNvPr id="55" name="TextBox 54">
            <a:extLst>
              <a:ext uri="{FF2B5EF4-FFF2-40B4-BE49-F238E27FC236}">
                <a16:creationId xmlns:a16="http://schemas.microsoft.com/office/drawing/2014/main" id="{BCED22E8-B739-48AB-92E0-6A40A08DFA76}"/>
              </a:ext>
            </a:extLst>
          </p:cNvPr>
          <p:cNvSpPr txBox="1"/>
          <p:nvPr/>
        </p:nvSpPr>
        <p:spPr>
          <a:xfrm>
            <a:off x="5342420" y="4949832"/>
            <a:ext cx="3312567" cy="1172116"/>
          </a:xfrm>
          <a:prstGeom prst="rect">
            <a:avLst/>
          </a:prstGeom>
          <a:noFill/>
          <a:ln>
            <a:noFill/>
          </a:ln>
        </p:spPr>
        <p:txBody>
          <a:bodyPr wrap="square" lIns="0" tIns="0" rIns="0" bIns="0" rtlCol="0">
            <a:spAutoFit/>
          </a:bodyPr>
          <a:lstStyle/>
          <a:p>
            <a:pPr marL="0" marR="0" lvl="0" indent="0" defTabSz="537667" eaLnBrk="1" fontAlgn="auto" latinLnBrk="0" hangingPunct="1">
              <a:lnSpc>
                <a:spcPct val="100000"/>
              </a:lnSpc>
              <a:spcBef>
                <a:spcPts val="500"/>
              </a:spcBef>
              <a:spcAft>
                <a:spcPts val="0"/>
              </a:spcAft>
              <a:buClrTx/>
              <a:buSzTx/>
              <a:buFontTx/>
              <a:buNone/>
              <a:tabLst/>
              <a:defRPr/>
            </a:pPr>
            <a:r>
              <a:rPr kumimoji="0" lang="en-US" sz="1200" b="1" i="0" u="none" strike="noStrike" kern="0" cap="none" spc="0" normalizeH="0" baseline="0" noProof="0">
                <a:ln>
                  <a:noFill/>
                </a:ln>
                <a:solidFill>
                  <a:srgbClr val="333E48"/>
                </a:solidFill>
                <a:effectLst/>
                <a:uLnTx/>
                <a:uFillTx/>
                <a:latin typeface="Verdana"/>
              </a:rPr>
              <a:t>Keep state and city workers employed</a:t>
            </a:r>
          </a:p>
          <a:p>
            <a:pPr marL="0" marR="0" lvl="0" indent="0" defTabSz="537667" eaLnBrk="1" fontAlgn="auto" latinLnBrk="0" hangingPunct="1">
              <a:lnSpc>
                <a:spcPct val="100000"/>
              </a:lnSpc>
              <a:spcBef>
                <a:spcPts val="500"/>
              </a:spcBef>
              <a:spcAft>
                <a:spcPts val="0"/>
              </a:spcAft>
              <a:buClrTx/>
              <a:buSzTx/>
              <a:buFontTx/>
              <a:buNone/>
              <a:tabLst/>
              <a:defRPr/>
            </a:pPr>
            <a:r>
              <a:rPr kumimoji="0" lang="en-US" sz="1200" b="0" i="0" u="none" strike="noStrike" kern="0" cap="none" spc="0" normalizeH="0" baseline="0" noProof="0">
                <a:ln>
                  <a:noFill/>
                </a:ln>
                <a:solidFill>
                  <a:srgbClr val="333E48"/>
                </a:solidFill>
                <a:effectLst/>
                <a:uLnTx/>
                <a:uFillTx/>
                <a:latin typeface="Verdana"/>
              </a:rPr>
              <a:t>States and cities can’t borrow the way the federal government can; without significant financial support, states will need to cut teachers and public services in a moment of increased need. </a:t>
            </a:r>
          </a:p>
        </p:txBody>
      </p:sp>
      <p:cxnSp>
        <p:nvCxnSpPr>
          <p:cNvPr id="56" name="Straight Connector 55">
            <a:extLst>
              <a:ext uri="{FF2B5EF4-FFF2-40B4-BE49-F238E27FC236}">
                <a16:creationId xmlns:a16="http://schemas.microsoft.com/office/drawing/2014/main" id="{1D93C9B3-1007-4FA2-8651-E60E0D542128}"/>
              </a:ext>
            </a:extLst>
          </p:cNvPr>
          <p:cNvCxnSpPr>
            <a:cxnSpLocks/>
          </p:cNvCxnSpPr>
          <p:nvPr/>
        </p:nvCxnSpPr>
        <p:spPr bwMode="gray">
          <a:xfrm>
            <a:off x="5411014" y="2318211"/>
            <a:ext cx="3189768" cy="0"/>
          </a:xfrm>
          <a:prstGeom prst="line">
            <a:avLst/>
          </a:prstGeom>
          <a:noFill/>
          <a:ln w="19050" cap="rnd" cmpd="sng" algn="ctr">
            <a:solidFill>
              <a:srgbClr val="C4C7CA"/>
            </a:solidFill>
            <a:prstDash val="sysDot"/>
            <a:miter lim="800000"/>
          </a:ln>
          <a:effectLst/>
        </p:spPr>
      </p:cxnSp>
      <p:grpSp>
        <p:nvGrpSpPr>
          <p:cNvPr id="67" name="Group 66">
            <a:extLst>
              <a:ext uri="{FF2B5EF4-FFF2-40B4-BE49-F238E27FC236}">
                <a16:creationId xmlns:a16="http://schemas.microsoft.com/office/drawing/2014/main" id="{CE2D8EFA-448D-4DB4-ABC6-6E9822E9D25A}"/>
              </a:ext>
            </a:extLst>
          </p:cNvPr>
          <p:cNvGrpSpPr/>
          <p:nvPr/>
        </p:nvGrpSpPr>
        <p:grpSpPr>
          <a:xfrm>
            <a:off x="489015" y="1255654"/>
            <a:ext cx="4082986" cy="4011378"/>
            <a:chOff x="300494" y="1158551"/>
            <a:chExt cx="3999716" cy="3948410"/>
          </a:xfrm>
        </p:grpSpPr>
        <p:grpSp>
          <p:nvGrpSpPr>
            <p:cNvPr id="35" name="Group 34">
              <a:extLst>
                <a:ext uri="{FF2B5EF4-FFF2-40B4-BE49-F238E27FC236}">
                  <a16:creationId xmlns:a16="http://schemas.microsoft.com/office/drawing/2014/main" id="{140CEA52-A1C2-435E-BB1D-B44CDFCC1A7D}"/>
                </a:ext>
              </a:extLst>
            </p:cNvPr>
            <p:cNvGrpSpPr/>
            <p:nvPr/>
          </p:nvGrpSpPr>
          <p:grpSpPr>
            <a:xfrm>
              <a:off x="300494" y="1158551"/>
              <a:ext cx="3999716" cy="3948410"/>
              <a:chOff x="423364" y="1491292"/>
              <a:chExt cx="2534020" cy="2539875"/>
            </a:xfrm>
          </p:grpSpPr>
          <p:sp>
            <p:nvSpPr>
              <p:cNvPr id="36" name="Freeform: Shape 35">
                <a:extLst>
                  <a:ext uri="{FF2B5EF4-FFF2-40B4-BE49-F238E27FC236}">
                    <a16:creationId xmlns:a16="http://schemas.microsoft.com/office/drawing/2014/main" id="{79DD12C0-2D09-439A-B101-5179674B7495}"/>
                  </a:ext>
                </a:extLst>
              </p:cNvPr>
              <p:cNvSpPr/>
              <p:nvPr/>
            </p:nvSpPr>
            <p:spPr bwMode="gray">
              <a:xfrm>
                <a:off x="1688985" y="1491292"/>
                <a:ext cx="1268399" cy="1602258"/>
              </a:xfrm>
              <a:custGeom>
                <a:avLst/>
                <a:gdLst>
                  <a:gd name="connsiteX0" fmla="*/ 0 w 1268399"/>
                  <a:gd name="connsiteY0" fmla="*/ 0 h 1602258"/>
                  <a:gd name="connsiteX1" fmla="*/ 129686 w 1268399"/>
                  <a:gd name="connsiteY1" fmla="*/ 6548 h 1602258"/>
                  <a:gd name="connsiteX2" fmla="*/ 1268399 w 1268399"/>
                  <a:gd name="connsiteY2" fmla="*/ 1268400 h 1602258"/>
                  <a:gd name="connsiteX3" fmla="*/ 831328 w 1268399"/>
                  <a:gd name="connsiteY3" fmla="*/ 1268400 h 1602258"/>
                  <a:gd name="connsiteX4" fmla="*/ 842266 w 1268399"/>
                  <a:gd name="connsiteY4" fmla="*/ 1288551 h 1602258"/>
                  <a:gd name="connsiteX5" fmla="*/ 860011 w 1268399"/>
                  <a:gd name="connsiteY5" fmla="*/ 1376447 h 1602258"/>
                  <a:gd name="connsiteX6" fmla="*/ 634200 w 1268399"/>
                  <a:gd name="connsiteY6" fmla="*/ 1602258 h 1602258"/>
                  <a:gd name="connsiteX7" fmla="*/ 408389 w 1268399"/>
                  <a:gd name="connsiteY7" fmla="*/ 1376447 h 1602258"/>
                  <a:gd name="connsiteX8" fmla="*/ 426134 w 1268399"/>
                  <a:gd name="connsiteY8" fmla="*/ 1288551 h 1602258"/>
                  <a:gd name="connsiteX9" fmla="*/ 437072 w 1268399"/>
                  <a:gd name="connsiteY9" fmla="*/ 1268400 h 1602258"/>
                  <a:gd name="connsiteX10" fmla="*/ 0 w 1268399"/>
                  <a:gd name="connsiteY10" fmla="*/ 1268400 h 16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8399" h="1602258">
                    <a:moveTo>
                      <a:pt x="0" y="0"/>
                    </a:moveTo>
                    <a:lnTo>
                      <a:pt x="129686" y="6548"/>
                    </a:lnTo>
                    <a:cubicBezTo>
                      <a:pt x="769284" y="71503"/>
                      <a:pt x="1268399" y="611664"/>
                      <a:pt x="1268399" y="1268400"/>
                    </a:cubicBezTo>
                    <a:lnTo>
                      <a:pt x="831328" y="1268400"/>
                    </a:lnTo>
                    <a:lnTo>
                      <a:pt x="842266" y="1288551"/>
                    </a:lnTo>
                    <a:cubicBezTo>
                      <a:pt x="853692" y="1315567"/>
                      <a:pt x="860011" y="1345269"/>
                      <a:pt x="860011" y="1376447"/>
                    </a:cubicBezTo>
                    <a:cubicBezTo>
                      <a:pt x="860011" y="1501159"/>
                      <a:pt x="758912" y="1602258"/>
                      <a:pt x="634200" y="1602258"/>
                    </a:cubicBezTo>
                    <a:cubicBezTo>
                      <a:pt x="509488" y="1602258"/>
                      <a:pt x="408389" y="1501159"/>
                      <a:pt x="408389" y="1376447"/>
                    </a:cubicBezTo>
                    <a:cubicBezTo>
                      <a:pt x="408389" y="1345269"/>
                      <a:pt x="414708" y="1315567"/>
                      <a:pt x="426134" y="1288551"/>
                    </a:cubicBezTo>
                    <a:lnTo>
                      <a:pt x="437072" y="1268400"/>
                    </a:lnTo>
                    <a:lnTo>
                      <a:pt x="0" y="1268400"/>
                    </a:lnTo>
                    <a:close/>
                  </a:path>
                </a:pathLst>
              </a:custGeom>
              <a:solidFill>
                <a:srgbClr val="00B1B0"/>
              </a:solidFill>
              <a:ln w="19050" cap="flat" cmpd="sng" algn="ctr">
                <a:solidFill>
                  <a:srgbClr val="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eaLnBrk="1" fontAlgn="auto" latinLnBrk="0" hangingPunct="1">
                  <a:lnSpc>
                    <a:spcPct val="100000"/>
                  </a:lnSpc>
                  <a:spcBef>
                    <a:spcPts val="0"/>
                  </a:spcBef>
                  <a:spcAft>
                    <a:spcPts val="0"/>
                  </a:spcAft>
                  <a:buClrTx/>
                  <a:buSzTx/>
                  <a:buFontTx/>
                  <a:buNone/>
                  <a:tabLst/>
                  <a:defRPr/>
                </a:pPr>
                <a:endParaRPr kumimoji="0" lang="en-US" sz="1058" b="0" i="0" u="none" strike="noStrike" kern="0" cap="none" spc="0" normalizeH="0" baseline="0" noProof="0">
                  <a:ln>
                    <a:noFill/>
                  </a:ln>
                  <a:solidFill>
                    <a:srgbClr val="FFFFFF"/>
                  </a:solidFill>
                  <a:effectLst/>
                  <a:uLnTx/>
                  <a:uFillTx/>
                  <a:latin typeface="Verdana"/>
                  <a:ea typeface="+mn-ea"/>
                  <a:cs typeface="+mn-cs"/>
                </a:endParaRPr>
              </a:p>
            </p:txBody>
          </p:sp>
          <p:sp>
            <p:nvSpPr>
              <p:cNvPr id="37" name="Freeform: Shape 36">
                <a:extLst>
                  <a:ext uri="{FF2B5EF4-FFF2-40B4-BE49-F238E27FC236}">
                    <a16:creationId xmlns:a16="http://schemas.microsoft.com/office/drawing/2014/main" id="{F3B15951-5EA5-460D-85B6-F9C4C2083696}"/>
                  </a:ext>
                </a:extLst>
              </p:cNvPr>
              <p:cNvSpPr/>
              <p:nvPr/>
            </p:nvSpPr>
            <p:spPr bwMode="gray">
              <a:xfrm rot="10800000">
                <a:off x="423364" y="1498021"/>
                <a:ext cx="1587693" cy="1268398"/>
              </a:xfrm>
              <a:custGeom>
                <a:avLst/>
                <a:gdLst>
                  <a:gd name="connsiteX0" fmla="*/ 319294 w 1587693"/>
                  <a:gd name="connsiteY0" fmla="*/ 1268398 h 1268398"/>
                  <a:gd name="connsiteX1" fmla="*/ 319294 w 1587693"/>
                  <a:gd name="connsiteY1" fmla="*/ 839232 h 1268398"/>
                  <a:gd name="connsiteX2" fmla="*/ 313707 w 1587693"/>
                  <a:gd name="connsiteY2" fmla="*/ 842265 h 1268398"/>
                  <a:gd name="connsiteX3" fmla="*/ 225811 w 1587693"/>
                  <a:gd name="connsiteY3" fmla="*/ 860010 h 1268398"/>
                  <a:gd name="connsiteX4" fmla="*/ 0 w 1587693"/>
                  <a:gd name="connsiteY4" fmla="*/ 634199 h 1268398"/>
                  <a:gd name="connsiteX5" fmla="*/ 225811 w 1587693"/>
                  <a:gd name="connsiteY5" fmla="*/ 408388 h 1268398"/>
                  <a:gd name="connsiteX6" fmla="*/ 313707 w 1587693"/>
                  <a:gd name="connsiteY6" fmla="*/ 426133 h 1268398"/>
                  <a:gd name="connsiteX7" fmla="*/ 319294 w 1587693"/>
                  <a:gd name="connsiteY7" fmla="*/ 429166 h 1268398"/>
                  <a:gd name="connsiteX8" fmla="*/ 319294 w 1587693"/>
                  <a:gd name="connsiteY8" fmla="*/ 0 h 1268398"/>
                  <a:gd name="connsiteX9" fmla="*/ 1587693 w 1587693"/>
                  <a:gd name="connsiteY9" fmla="*/ 0 h 1268398"/>
                  <a:gd name="connsiteX10" fmla="*/ 1581145 w 1587693"/>
                  <a:gd name="connsiteY10" fmla="*/ 129686 h 1268398"/>
                  <a:gd name="connsiteX11" fmla="*/ 319294 w 1587693"/>
                  <a:gd name="connsiteY11" fmla="*/ 1268398 h 126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7693" h="1268398">
                    <a:moveTo>
                      <a:pt x="319294" y="1268398"/>
                    </a:moveTo>
                    <a:lnTo>
                      <a:pt x="319294" y="839232"/>
                    </a:lnTo>
                    <a:lnTo>
                      <a:pt x="313707" y="842265"/>
                    </a:lnTo>
                    <a:cubicBezTo>
                      <a:pt x="286691" y="853691"/>
                      <a:pt x="256989" y="860010"/>
                      <a:pt x="225811" y="860010"/>
                    </a:cubicBezTo>
                    <a:cubicBezTo>
                      <a:pt x="101099" y="860010"/>
                      <a:pt x="0" y="758911"/>
                      <a:pt x="0" y="634199"/>
                    </a:cubicBezTo>
                    <a:cubicBezTo>
                      <a:pt x="0" y="509487"/>
                      <a:pt x="101099" y="408388"/>
                      <a:pt x="225811" y="408388"/>
                    </a:cubicBezTo>
                    <a:cubicBezTo>
                      <a:pt x="256989" y="408388"/>
                      <a:pt x="286691" y="414707"/>
                      <a:pt x="313707" y="426133"/>
                    </a:cubicBezTo>
                    <a:lnTo>
                      <a:pt x="319294" y="429166"/>
                    </a:lnTo>
                    <a:lnTo>
                      <a:pt x="319294" y="0"/>
                    </a:lnTo>
                    <a:lnTo>
                      <a:pt x="1587693" y="0"/>
                    </a:lnTo>
                    <a:lnTo>
                      <a:pt x="1581145" y="129686"/>
                    </a:lnTo>
                    <a:cubicBezTo>
                      <a:pt x="1516190" y="769283"/>
                      <a:pt x="976029" y="1268398"/>
                      <a:pt x="319294" y="1268398"/>
                    </a:cubicBezTo>
                    <a:close/>
                  </a:path>
                </a:pathLst>
              </a:custGeom>
              <a:solidFill>
                <a:srgbClr val="00355F"/>
              </a:solidFill>
              <a:ln w="19050" cap="flat" cmpd="sng" algn="ctr">
                <a:solidFill>
                  <a:srgbClr val="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eaLnBrk="1" fontAlgn="auto" latinLnBrk="0" hangingPunct="1">
                  <a:lnSpc>
                    <a:spcPct val="100000"/>
                  </a:lnSpc>
                  <a:spcBef>
                    <a:spcPts val="0"/>
                  </a:spcBef>
                  <a:spcAft>
                    <a:spcPts val="0"/>
                  </a:spcAft>
                  <a:buClrTx/>
                  <a:buSzTx/>
                  <a:buFontTx/>
                  <a:buNone/>
                  <a:tabLst/>
                  <a:defRPr/>
                </a:pPr>
                <a:endParaRPr kumimoji="0" lang="en-US" sz="1058" b="0" i="0" u="none" strike="noStrike" kern="0" cap="none" spc="0" normalizeH="0" baseline="0" noProof="0">
                  <a:ln>
                    <a:noFill/>
                  </a:ln>
                  <a:solidFill>
                    <a:srgbClr val="FFFFFF"/>
                  </a:solidFill>
                  <a:effectLst/>
                  <a:uLnTx/>
                  <a:uFillTx/>
                  <a:latin typeface="Verdana"/>
                  <a:ea typeface="+mn-ea"/>
                  <a:cs typeface="+mn-cs"/>
                </a:endParaRPr>
              </a:p>
            </p:txBody>
          </p:sp>
          <p:sp>
            <p:nvSpPr>
              <p:cNvPr id="38" name="Freeform: Shape 37">
                <a:extLst>
                  <a:ext uri="{FF2B5EF4-FFF2-40B4-BE49-F238E27FC236}">
                    <a16:creationId xmlns:a16="http://schemas.microsoft.com/office/drawing/2014/main" id="{BF254B8E-3FF3-423F-A780-DA7862A8592E}"/>
                  </a:ext>
                </a:extLst>
              </p:cNvPr>
              <p:cNvSpPr/>
              <p:nvPr/>
            </p:nvSpPr>
            <p:spPr bwMode="gray">
              <a:xfrm rot="5400000">
                <a:off x="260367" y="2599772"/>
                <a:ext cx="1594392" cy="1268398"/>
              </a:xfrm>
              <a:custGeom>
                <a:avLst/>
                <a:gdLst>
                  <a:gd name="connsiteX0" fmla="*/ 0 w 1594392"/>
                  <a:gd name="connsiteY0" fmla="*/ 641417 h 1268398"/>
                  <a:gd name="connsiteX1" fmla="*/ 225811 w 1594392"/>
                  <a:gd name="connsiteY1" fmla="*/ 415606 h 1268398"/>
                  <a:gd name="connsiteX2" fmla="*/ 313707 w 1594392"/>
                  <a:gd name="connsiteY2" fmla="*/ 433351 h 1268398"/>
                  <a:gd name="connsiteX3" fmla="*/ 325993 w 1594392"/>
                  <a:gd name="connsiteY3" fmla="*/ 440019 h 1268398"/>
                  <a:gd name="connsiteX4" fmla="*/ 325993 w 1594392"/>
                  <a:gd name="connsiteY4" fmla="*/ 0 h 1268398"/>
                  <a:gd name="connsiteX5" fmla="*/ 1594392 w 1594392"/>
                  <a:gd name="connsiteY5" fmla="*/ 0 h 1268398"/>
                  <a:gd name="connsiteX6" fmla="*/ 1587844 w 1594392"/>
                  <a:gd name="connsiteY6" fmla="*/ 129686 h 1268398"/>
                  <a:gd name="connsiteX7" fmla="*/ 325993 w 1594392"/>
                  <a:gd name="connsiteY7" fmla="*/ 1268398 h 1268398"/>
                  <a:gd name="connsiteX8" fmla="*/ 325993 w 1594392"/>
                  <a:gd name="connsiteY8" fmla="*/ 842814 h 1268398"/>
                  <a:gd name="connsiteX9" fmla="*/ 313707 w 1594392"/>
                  <a:gd name="connsiteY9" fmla="*/ 849482 h 1268398"/>
                  <a:gd name="connsiteX10" fmla="*/ 225811 w 1594392"/>
                  <a:gd name="connsiteY10" fmla="*/ 867227 h 1268398"/>
                  <a:gd name="connsiteX11" fmla="*/ 0 w 1594392"/>
                  <a:gd name="connsiteY11" fmla="*/ 641417 h 126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4392" h="1268398">
                    <a:moveTo>
                      <a:pt x="0" y="641417"/>
                    </a:moveTo>
                    <a:cubicBezTo>
                      <a:pt x="0" y="516705"/>
                      <a:pt x="101099" y="415606"/>
                      <a:pt x="225811" y="415606"/>
                    </a:cubicBezTo>
                    <a:cubicBezTo>
                      <a:pt x="256989" y="415606"/>
                      <a:pt x="286692" y="421924"/>
                      <a:pt x="313707" y="433351"/>
                    </a:cubicBezTo>
                    <a:lnTo>
                      <a:pt x="325993" y="440019"/>
                    </a:lnTo>
                    <a:lnTo>
                      <a:pt x="325993" y="0"/>
                    </a:lnTo>
                    <a:lnTo>
                      <a:pt x="1594392" y="0"/>
                    </a:lnTo>
                    <a:lnTo>
                      <a:pt x="1587844" y="129686"/>
                    </a:lnTo>
                    <a:cubicBezTo>
                      <a:pt x="1522889" y="769283"/>
                      <a:pt x="982728" y="1268398"/>
                      <a:pt x="325993" y="1268398"/>
                    </a:cubicBezTo>
                    <a:lnTo>
                      <a:pt x="325993" y="842814"/>
                    </a:lnTo>
                    <a:lnTo>
                      <a:pt x="313707" y="849482"/>
                    </a:lnTo>
                    <a:cubicBezTo>
                      <a:pt x="286692" y="860909"/>
                      <a:pt x="256989" y="867227"/>
                      <a:pt x="225811" y="867227"/>
                    </a:cubicBezTo>
                    <a:cubicBezTo>
                      <a:pt x="101099" y="867227"/>
                      <a:pt x="0" y="766128"/>
                      <a:pt x="0" y="641417"/>
                    </a:cubicBezTo>
                    <a:close/>
                  </a:path>
                </a:pathLst>
              </a:custGeom>
              <a:solidFill>
                <a:srgbClr val="004B87"/>
              </a:solidFill>
              <a:ln w="19050" cap="flat" cmpd="sng" algn="ctr">
                <a:solidFill>
                  <a:srgbClr val="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eaLnBrk="1" fontAlgn="auto" latinLnBrk="0" hangingPunct="1">
                  <a:lnSpc>
                    <a:spcPct val="100000"/>
                  </a:lnSpc>
                  <a:spcBef>
                    <a:spcPts val="0"/>
                  </a:spcBef>
                  <a:spcAft>
                    <a:spcPts val="0"/>
                  </a:spcAft>
                  <a:buClrTx/>
                  <a:buSzTx/>
                  <a:buFontTx/>
                  <a:buNone/>
                  <a:tabLst/>
                  <a:defRPr/>
                </a:pPr>
                <a:endParaRPr kumimoji="0" lang="en-US" sz="1058" b="0" i="0" u="none" strike="noStrike" kern="0" cap="none" spc="0" normalizeH="0" baseline="0" noProof="0">
                  <a:ln>
                    <a:noFill/>
                  </a:ln>
                  <a:solidFill>
                    <a:srgbClr val="FFFFFF"/>
                  </a:solidFill>
                  <a:effectLst/>
                  <a:uLnTx/>
                  <a:uFillTx/>
                  <a:latin typeface="Verdana"/>
                  <a:ea typeface="+mn-ea"/>
                  <a:cs typeface="+mn-cs"/>
                </a:endParaRPr>
              </a:p>
            </p:txBody>
          </p:sp>
          <p:sp>
            <p:nvSpPr>
              <p:cNvPr id="39" name="Freeform: Shape 38">
                <a:extLst>
                  <a:ext uri="{FF2B5EF4-FFF2-40B4-BE49-F238E27FC236}">
                    <a16:creationId xmlns:a16="http://schemas.microsoft.com/office/drawing/2014/main" id="{ED0E53EC-DD9B-4297-8818-8F59D78243AE}"/>
                  </a:ext>
                </a:extLst>
              </p:cNvPr>
              <p:cNvSpPr/>
              <p:nvPr/>
            </p:nvSpPr>
            <p:spPr bwMode="gray">
              <a:xfrm>
                <a:off x="1366069" y="2756036"/>
                <a:ext cx="1591314" cy="1268398"/>
              </a:xfrm>
              <a:custGeom>
                <a:avLst/>
                <a:gdLst>
                  <a:gd name="connsiteX0" fmla="*/ 322915 w 1591314"/>
                  <a:gd name="connsiteY0" fmla="*/ 0 h 1268398"/>
                  <a:gd name="connsiteX1" fmla="*/ 758317 w 1591314"/>
                  <a:gd name="connsiteY1" fmla="*/ 0 h 1268398"/>
                  <a:gd name="connsiteX2" fmla="*/ 749050 w 1591314"/>
                  <a:gd name="connsiteY2" fmla="*/ 17073 h 1268398"/>
                  <a:gd name="connsiteX3" fmla="*/ 731305 w 1591314"/>
                  <a:gd name="connsiteY3" fmla="*/ 104969 h 1268398"/>
                  <a:gd name="connsiteX4" fmla="*/ 957116 w 1591314"/>
                  <a:gd name="connsiteY4" fmla="*/ 330780 h 1268398"/>
                  <a:gd name="connsiteX5" fmla="*/ 1182927 w 1591314"/>
                  <a:gd name="connsiteY5" fmla="*/ 104969 h 1268398"/>
                  <a:gd name="connsiteX6" fmla="*/ 1165182 w 1591314"/>
                  <a:gd name="connsiteY6" fmla="*/ 17073 h 1268398"/>
                  <a:gd name="connsiteX7" fmla="*/ 1155915 w 1591314"/>
                  <a:gd name="connsiteY7" fmla="*/ 0 h 1268398"/>
                  <a:gd name="connsiteX8" fmla="*/ 1591314 w 1591314"/>
                  <a:gd name="connsiteY8" fmla="*/ 0 h 1268398"/>
                  <a:gd name="connsiteX9" fmla="*/ 1584766 w 1591314"/>
                  <a:gd name="connsiteY9" fmla="*/ 129686 h 1268398"/>
                  <a:gd name="connsiteX10" fmla="*/ 322915 w 1591314"/>
                  <a:gd name="connsiteY10" fmla="*/ 1268398 h 1268398"/>
                  <a:gd name="connsiteX11" fmla="*/ 322915 w 1591314"/>
                  <a:gd name="connsiteY11" fmla="*/ 834187 h 1268398"/>
                  <a:gd name="connsiteX12" fmla="*/ 313707 w 1591314"/>
                  <a:gd name="connsiteY12" fmla="*/ 839185 h 1268398"/>
                  <a:gd name="connsiteX13" fmla="*/ 225811 w 1591314"/>
                  <a:gd name="connsiteY13" fmla="*/ 856930 h 1268398"/>
                  <a:gd name="connsiteX14" fmla="*/ 0 w 1591314"/>
                  <a:gd name="connsiteY14" fmla="*/ 631119 h 1268398"/>
                  <a:gd name="connsiteX15" fmla="*/ 225811 w 1591314"/>
                  <a:gd name="connsiteY15" fmla="*/ 405308 h 1268398"/>
                  <a:gd name="connsiteX16" fmla="*/ 313707 w 1591314"/>
                  <a:gd name="connsiteY16" fmla="*/ 423053 h 1268398"/>
                  <a:gd name="connsiteX17" fmla="*/ 322915 w 1591314"/>
                  <a:gd name="connsiteY17" fmla="*/ 428051 h 126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1314" h="1268398">
                    <a:moveTo>
                      <a:pt x="322915" y="0"/>
                    </a:moveTo>
                    <a:lnTo>
                      <a:pt x="758317" y="0"/>
                    </a:lnTo>
                    <a:lnTo>
                      <a:pt x="749050" y="17073"/>
                    </a:lnTo>
                    <a:cubicBezTo>
                      <a:pt x="737624" y="44089"/>
                      <a:pt x="731305" y="73791"/>
                      <a:pt x="731305" y="104969"/>
                    </a:cubicBezTo>
                    <a:cubicBezTo>
                      <a:pt x="731305" y="229681"/>
                      <a:pt x="832404" y="330780"/>
                      <a:pt x="957116" y="330780"/>
                    </a:cubicBezTo>
                    <a:cubicBezTo>
                      <a:pt x="1081828" y="330780"/>
                      <a:pt x="1182927" y="229681"/>
                      <a:pt x="1182927" y="104969"/>
                    </a:cubicBezTo>
                    <a:cubicBezTo>
                      <a:pt x="1182927" y="73791"/>
                      <a:pt x="1176608" y="44089"/>
                      <a:pt x="1165182" y="17073"/>
                    </a:cubicBezTo>
                    <a:lnTo>
                      <a:pt x="1155915" y="0"/>
                    </a:lnTo>
                    <a:lnTo>
                      <a:pt x="1591314" y="0"/>
                    </a:lnTo>
                    <a:lnTo>
                      <a:pt x="1584766" y="129686"/>
                    </a:lnTo>
                    <a:cubicBezTo>
                      <a:pt x="1519811" y="769283"/>
                      <a:pt x="979650" y="1268398"/>
                      <a:pt x="322915" y="1268398"/>
                    </a:cubicBezTo>
                    <a:lnTo>
                      <a:pt x="322915" y="834187"/>
                    </a:lnTo>
                    <a:lnTo>
                      <a:pt x="313707" y="839185"/>
                    </a:lnTo>
                    <a:cubicBezTo>
                      <a:pt x="286691" y="850611"/>
                      <a:pt x="256989" y="856930"/>
                      <a:pt x="225811" y="856930"/>
                    </a:cubicBezTo>
                    <a:cubicBezTo>
                      <a:pt x="101099" y="856930"/>
                      <a:pt x="0" y="755831"/>
                      <a:pt x="0" y="631119"/>
                    </a:cubicBezTo>
                    <a:cubicBezTo>
                      <a:pt x="0" y="506407"/>
                      <a:pt x="101099" y="405308"/>
                      <a:pt x="225811" y="405308"/>
                    </a:cubicBezTo>
                    <a:cubicBezTo>
                      <a:pt x="256989" y="405308"/>
                      <a:pt x="286691" y="411627"/>
                      <a:pt x="313707" y="423053"/>
                    </a:cubicBezTo>
                    <a:lnTo>
                      <a:pt x="322915" y="428051"/>
                    </a:lnTo>
                    <a:close/>
                  </a:path>
                </a:pathLst>
              </a:custGeom>
              <a:solidFill>
                <a:srgbClr val="0072CE"/>
              </a:solidFill>
              <a:ln w="19050" cap="flat" cmpd="sng" algn="ctr">
                <a:solidFill>
                  <a:srgbClr val="0072CE"/>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eaLnBrk="1" fontAlgn="auto" latinLnBrk="0" hangingPunct="1">
                  <a:lnSpc>
                    <a:spcPct val="100000"/>
                  </a:lnSpc>
                  <a:spcBef>
                    <a:spcPts val="0"/>
                  </a:spcBef>
                  <a:spcAft>
                    <a:spcPts val="0"/>
                  </a:spcAft>
                  <a:buClrTx/>
                  <a:buSzTx/>
                  <a:buFontTx/>
                  <a:buNone/>
                  <a:tabLst/>
                  <a:defRPr/>
                </a:pPr>
                <a:endParaRPr kumimoji="0" lang="en-US" sz="1058" b="0" i="0" u="none" strike="noStrike" kern="0" cap="none" spc="0" normalizeH="0" baseline="0" noProof="0">
                  <a:ln>
                    <a:noFill/>
                  </a:ln>
                  <a:solidFill>
                    <a:srgbClr val="FFFFFF"/>
                  </a:solidFill>
                  <a:effectLst/>
                  <a:uLnTx/>
                  <a:uFillTx/>
                  <a:latin typeface="Verdana"/>
                  <a:ea typeface="+mn-ea"/>
                  <a:cs typeface="+mn-cs"/>
                </a:endParaRPr>
              </a:p>
            </p:txBody>
          </p:sp>
        </p:grpSp>
        <p:sp>
          <p:nvSpPr>
            <p:cNvPr id="41" name="TextBox 40">
              <a:extLst>
                <a:ext uri="{FF2B5EF4-FFF2-40B4-BE49-F238E27FC236}">
                  <a16:creationId xmlns:a16="http://schemas.microsoft.com/office/drawing/2014/main" id="{ADA87A63-4964-4175-B15B-8A8317C505E5}"/>
                </a:ext>
              </a:extLst>
            </p:cNvPr>
            <p:cNvSpPr txBox="1"/>
            <p:nvPr/>
          </p:nvSpPr>
          <p:spPr>
            <a:xfrm>
              <a:off x="2802576" y="1906524"/>
              <a:ext cx="1043888" cy="1000274"/>
            </a:xfrm>
            <a:prstGeom prst="rect">
              <a:avLst/>
            </a:prstGeom>
            <a:noFill/>
          </p:spPr>
          <p:txBody>
            <a:bodyPr wrap="square" lIns="0" tIns="0" rIns="0" bIns="0" rtlCol="0">
              <a:spAutoFit/>
            </a:bodyPr>
            <a:lstStyle/>
            <a:p>
              <a:pPr algn="ctr" defTabSz="537667">
                <a:spcBef>
                  <a:spcPts val="500"/>
                </a:spcBef>
              </a:pPr>
              <a:r>
                <a:rPr lang="en-US" sz="1300">
                  <a:solidFill>
                    <a:srgbClr val="FFFFFF"/>
                  </a:solidFill>
                  <a:latin typeface="Verdana"/>
                </a:rPr>
                <a:t>Support for those who have lost jobs, hours, or wages</a:t>
              </a:r>
            </a:p>
          </p:txBody>
        </p:sp>
        <p:sp>
          <p:nvSpPr>
            <p:cNvPr id="42" name="TextBox 41">
              <a:extLst>
                <a:ext uri="{FF2B5EF4-FFF2-40B4-BE49-F238E27FC236}">
                  <a16:creationId xmlns:a16="http://schemas.microsoft.com/office/drawing/2014/main" id="{7A11B54C-6D83-4EE5-B666-52EFAB3B4CC9}"/>
                </a:ext>
              </a:extLst>
            </p:cNvPr>
            <p:cNvSpPr txBox="1"/>
            <p:nvPr/>
          </p:nvSpPr>
          <p:spPr>
            <a:xfrm>
              <a:off x="2608088" y="3805560"/>
              <a:ext cx="1121931" cy="800219"/>
            </a:xfrm>
            <a:prstGeom prst="rect">
              <a:avLst/>
            </a:prstGeom>
            <a:noFill/>
          </p:spPr>
          <p:txBody>
            <a:bodyPr wrap="square" lIns="0" tIns="0" rIns="0" bIns="0" rtlCol="0">
              <a:spAutoFit/>
            </a:bodyPr>
            <a:lstStyle/>
            <a:p>
              <a:pPr algn="ctr" defTabSz="537667">
                <a:spcBef>
                  <a:spcPts val="500"/>
                </a:spcBef>
              </a:pPr>
              <a:r>
                <a:rPr lang="en-US" sz="1300">
                  <a:solidFill>
                    <a:srgbClr val="FFFFFF"/>
                  </a:solidFill>
                  <a:latin typeface="Verdana"/>
                </a:rPr>
                <a:t>Prioritization of people’s health and safety</a:t>
              </a:r>
            </a:p>
          </p:txBody>
        </p:sp>
        <p:sp>
          <p:nvSpPr>
            <p:cNvPr id="43" name="TextBox 42">
              <a:extLst>
                <a:ext uri="{FF2B5EF4-FFF2-40B4-BE49-F238E27FC236}">
                  <a16:creationId xmlns:a16="http://schemas.microsoft.com/office/drawing/2014/main" id="{0FB0111D-8CE0-4B98-ADA8-E50A3366EE35}"/>
                </a:ext>
              </a:extLst>
            </p:cNvPr>
            <p:cNvSpPr txBox="1"/>
            <p:nvPr/>
          </p:nvSpPr>
          <p:spPr>
            <a:xfrm>
              <a:off x="693055" y="3511482"/>
              <a:ext cx="966697" cy="800219"/>
            </a:xfrm>
            <a:prstGeom prst="rect">
              <a:avLst/>
            </a:prstGeom>
            <a:noFill/>
          </p:spPr>
          <p:txBody>
            <a:bodyPr wrap="square" lIns="0" tIns="0" rIns="0" bIns="0" rtlCol="0">
              <a:spAutoFit/>
            </a:bodyPr>
            <a:lstStyle/>
            <a:p>
              <a:pPr algn="ctr" defTabSz="537667">
                <a:spcBef>
                  <a:spcPts val="500"/>
                </a:spcBef>
              </a:pPr>
              <a:r>
                <a:rPr lang="en-US" sz="1300">
                  <a:solidFill>
                    <a:srgbClr val="FFFFFF"/>
                  </a:solidFill>
                  <a:latin typeface="Verdana"/>
                </a:rPr>
                <a:t>Support for families’ basic needs</a:t>
              </a:r>
            </a:p>
          </p:txBody>
        </p:sp>
        <p:sp>
          <p:nvSpPr>
            <p:cNvPr id="59" name="Rectangle 58">
              <a:extLst>
                <a:ext uri="{FF2B5EF4-FFF2-40B4-BE49-F238E27FC236}">
                  <a16:creationId xmlns:a16="http://schemas.microsoft.com/office/drawing/2014/main" id="{CEA3231B-A7AA-4826-B787-798AAC4AAE7F}"/>
                </a:ext>
              </a:extLst>
            </p:cNvPr>
            <p:cNvSpPr/>
            <p:nvPr/>
          </p:nvSpPr>
          <p:spPr>
            <a:xfrm>
              <a:off x="907295" y="1809503"/>
              <a:ext cx="1284855" cy="492443"/>
            </a:xfrm>
            <a:prstGeom prst="rect">
              <a:avLst/>
            </a:prstGeom>
          </p:spPr>
          <p:txBody>
            <a:bodyPr wrap="square">
              <a:spAutoFit/>
            </a:bodyPr>
            <a:lstStyle/>
            <a:p>
              <a:pPr algn="ctr" defTabSz="537667">
                <a:spcBef>
                  <a:spcPts val="500"/>
                </a:spcBef>
              </a:pPr>
              <a:r>
                <a:rPr lang="en-US" sz="1300">
                  <a:solidFill>
                    <a:srgbClr val="FFFFFF"/>
                  </a:solidFill>
                  <a:latin typeface="Verdana"/>
                </a:rPr>
                <a:t>Aid to states and localities</a:t>
              </a:r>
            </a:p>
          </p:txBody>
        </p:sp>
      </p:grpSp>
      <p:cxnSp>
        <p:nvCxnSpPr>
          <p:cNvPr id="65" name="Straight Connector 64">
            <a:extLst>
              <a:ext uri="{FF2B5EF4-FFF2-40B4-BE49-F238E27FC236}">
                <a16:creationId xmlns:a16="http://schemas.microsoft.com/office/drawing/2014/main" id="{FADD098A-BDFC-476D-971F-3BB49BC1D4D9}"/>
              </a:ext>
            </a:extLst>
          </p:cNvPr>
          <p:cNvCxnSpPr>
            <a:cxnSpLocks/>
          </p:cNvCxnSpPr>
          <p:nvPr/>
        </p:nvCxnSpPr>
        <p:spPr bwMode="gray">
          <a:xfrm>
            <a:off x="5411014" y="3429000"/>
            <a:ext cx="3189768" cy="0"/>
          </a:xfrm>
          <a:prstGeom prst="line">
            <a:avLst/>
          </a:prstGeom>
          <a:noFill/>
          <a:ln w="19050" cap="rnd" cmpd="sng" algn="ctr">
            <a:solidFill>
              <a:srgbClr val="C4C7CA"/>
            </a:solidFill>
            <a:prstDash val="sysDot"/>
            <a:miter lim="800000"/>
          </a:ln>
          <a:effectLst/>
        </p:spPr>
      </p:cxnSp>
      <p:cxnSp>
        <p:nvCxnSpPr>
          <p:cNvPr id="66" name="Straight Connector 65">
            <a:extLst>
              <a:ext uri="{FF2B5EF4-FFF2-40B4-BE49-F238E27FC236}">
                <a16:creationId xmlns:a16="http://schemas.microsoft.com/office/drawing/2014/main" id="{10A3C309-7571-4C59-A1C8-3FF9CEE35CD4}"/>
              </a:ext>
            </a:extLst>
          </p:cNvPr>
          <p:cNvCxnSpPr>
            <a:cxnSpLocks/>
          </p:cNvCxnSpPr>
          <p:nvPr/>
        </p:nvCxnSpPr>
        <p:spPr bwMode="gray">
          <a:xfrm>
            <a:off x="5411014" y="4806938"/>
            <a:ext cx="3189768" cy="0"/>
          </a:xfrm>
          <a:prstGeom prst="line">
            <a:avLst/>
          </a:prstGeom>
          <a:noFill/>
          <a:ln w="19050" cap="rnd" cmpd="sng" algn="ctr">
            <a:solidFill>
              <a:srgbClr val="C4C7CA"/>
            </a:solidFill>
            <a:prstDash val="sysDot"/>
            <a:miter lim="800000"/>
          </a:ln>
          <a:effectLst/>
        </p:spPr>
      </p:cxnSp>
      <p:sp>
        <p:nvSpPr>
          <p:cNvPr id="68" name="Oval 67">
            <a:extLst>
              <a:ext uri="{FF2B5EF4-FFF2-40B4-BE49-F238E27FC236}">
                <a16:creationId xmlns:a16="http://schemas.microsoft.com/office/drawing/2014/main" id="{8965794C-8412-48EE-A84A-0AEF331E31E2}"/>
              </a:ext>
            </a:extLst>
          </p:cNvPr>
          <p:cNvSpPr/>
          <p:nvPr/>
        </p:nvSpPr>
        <p:spPr bwMode="gray">
          <a:xfrm>
            <a:off x="5012134" y="1058883"/>
            <a:ext cx="205088" cy="181218"/>
          </a:xfrm>
          <a:prstGeom prst="ellipse">
            <a:avLst/>
          </a:prstGeom>
          <a:solidFill>
            <a:srgbClr val="00B1B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eaLnBrk="1" fontAlgn="auto" latinLnBrk="0" hangingPunct="1">
              <a:lnSpc>
                <a:spcPct val="100000"/>
              </a:lnSpc>
              <a:spcBef>
                <a:spcPts val="0"/>
              </a:spcBef>
              <a:spcAft>
                <a:spcPts val="0"/>
              </a:spcAft>
              <a:buClrTx/>
              <a:buSzTx/>
              <a:buFontTx/>
              <a:buNone/>
              <a:tabLst/>
              <a:defRPr/>
            </a:pPr>
            <a:endParaRPr kumimoji="0" lang="en-US" sz="1058" b="0" i="0" u="none" strike="noStrike" kern="0" cap="none" spc="0" normalizeH="0" baseline="0" noProof="0">
              <a:ln>
                <a:noFill/>
              </a:ln>
              <a:solidFill>
                <a:srgbClr val="FFFFFF"/>
              </a:solidFill>
              <a:effectLst/>
              <a:uLnTx/>
              <a:uFillTx/>
              <a:latin typeface="Verdana"/>
              <a:ea typeface="+mn-ea"/>
              <a:cs typeface="+mn-cs"/>
            </a:endParaRPr>
          </a:p>
        </p:txBody>
      </p:sp>
      <p:sp>
        <p:nvSpPr>
          <p:cNvPr id="69" name="Oval 68">
            <a:extLst>
              <a:ext uri="{FF2B5EF4-FFF2-40B4-BE49-F238E27FC236}">
                <a16:creationId xmlns:a16="http://schemas.microsoft.com/office/drawing/2014/main" id="{ECFED80D-2F06-4EC1-A6B0-9226105E48EC}"/>
              </a:ext>
            </a:extLst>
          </p:cNvPr>
          <p:cNvSpPr/>
          <p:nvPr/>
        </p:nvSpPr>
        <p:spPr bwMode="gray">
          <a:xfrm>
            <a:off x="5012134" y="3755635"/>
            <a:ext cx="205088" cy="181218"/>
          </a:xfrm>
          <a:prstGeom prst="ellipse">
            <a:avLst/>
          </a:prstGeom>
          <a:solidFill>
            <a:srgbClr val="004B8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eaLnBrk="1" fontAlgn="auto" latinLnBrk="0" hangingPunct="1">
              <a:lnSpc>
                <a:spcPct val="100000"/>
              </a:lnSpc>
              <a:spcBef>
                <a:spcPts val="0"/>
              </a:spcBef>
              <a:spcAft>
                <a:spcPts val="0"/>
              </a:spcAft>
              <a:buClrTx/>
              <a:buSzTx/>
              <a:buFontTx/>
              <a:buNone/>
              <a:tabLst/>
              <a:defRPr/>
            </a:pPr>
            <a:endParaRPr kumimoji="0" lang="en-US" sz="1058" b="0" i="0" u="none" strike="noStrike" kern="0" cap="none" spc="0" normalizeH="0" baseline="0" noProof="0">
              <a:ln>
                <a:noFill/>
              </a:ln>
              <a:solidFill>
                <a:srgbClr val="FFFFFF"/>
              </a:solidFill>
              <a:effectLst/>
              <a:uLnTx/>
              <a:uFillTx/>
              <a:latin typeface="Verdana"/>
              <a:ea typeface="+mn-ea"/>
              <a:cs typeface="+mn-cs"/>
            </a:endParaRPr>
          </a:p>
        </p:txBody>
      </p:sp>
      <p:sp>
        <p:nvSpPr>
          <p:cNvPr id="70" name="Oval 69">
            <a:extLst>
              <a:ext uri="{FF2B5EF4-FFF2-40B4-BE49-F238E27FC236}">
                <a16:creationId xmlns:a16="http://schemas.microsoft.com/office/drawing/2014/main" id="{976CD342-11FB-441B-8A6D-BDB0883851EA}"/>
              </a:ext>
            </a:extLst>
          </p:cNvPr>
          <p:cNvSpPr/>
          <p:nvPr/>
        </p:nvSpPr>
        <p:spPr bwMode="gray">
          <a:xfrm>
            <a:off x="5007935" y="4949832"/>
            <a:ext cx="205088" cy="181218"/>
          </a:xfrm>
          <a:prstGeom prst="ellipse">
            <a:avLst/>
          </a:prstGeom>
          <a:solidFill>
            <a:srgbClr val="00355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eaLnBrk="1" fontAlgn="auto" latinLnBrk="0" hangingPunct="1">
              <a:lnSpc>
                <a:spcPct val="100000"/>
              </a:lnSpc>
              <a:spcBef>
                <a:spcPts val="0"/>
              </a:spcBef>
              <a:spcAft>
                <a:spcPts val="0"/>
              </a:spcAft>
              <a:buClrTx/>
              <a:buSzTx/>
              <a:buFontTx/>
              <a:buNone/>
              <a:tabLst/>
              <a:defRPr/>
            </a:pPr>
            <a:endParaRPr kumimoji="0" lang="en-US" sz="1058" b="0" i="0" u="none" strike="noStrike" kern="0" cap="none" spc="0" normalizeH="0" baseline="0" noProof="0">
              <a:ln>
                <a:noFill/>
              </a:ln>
              <a:solidFill>
                <a:srgbClr val="FFFFFF"/>
              </a:solidFill>
              <a:effectLst/>
              <a:uLnTx/>
              <a:uFillTx/>
              <a:latin typeface="Verdana"/>
              <a:ea typeface="+mn-ea"/>
              <a:cs typeface="+mn-cs"/>
            </a:endParaRPr>
          </a:p>
        </p:txBody>
      </p:sp>
      <p:sp>
        <p:nvSpPr>
          <p:cNvPr id="71" name="Title 1">
            <a:extLst>
              <a:ext uri="{FF2B5EF4-FFF2-40B4-BE49-F238E27FC236}">
                <a16:creationId xmlns:a16="http://schemas.microsoft.com/office/drawing/2014/main" id="{EFB0764C-CC03-4306-9910-42CC932AF92D}"/>
              </a:ext>
            </a:extLst>
          </p:cNvPr>
          <p:cNvSpPr>
            <a:spLocks noGrp="1"/>
          </p:cNvSpPr>
          <p:nvPr>
            <p:ph type="title"/>
          </p:nvPr>
        </p:nvSpPr>
        <p:spPr>
          <a:xfrm>
            <a:off x="120679" y="0"/>
            <a:ext cx="7886700" cy="994172"/>
          </a:xfrm>
        </p:spPr>
        <p:txBody>
          <a:bodyPr>
            <a:normAutofit/>
          </a:bodyPr>
          <a:lstStyle/>
          <a:p>
            <a:r>
              <a:rPr lang="en-US" sz="2600">
                <a:latin typeface="Rockwell" panose="02060603020205020403" pitchFamily="18" charset="0"/>
              </a:rPr>
              <a:t>Only interlocking supports can meet the scale of the crisis</a:t>
            </a:r>
          </a:p>
        </p:txBody>
      </p:sp>
    </p:spTree>
    <p:extLst>
      <p:ext uri="{BB962C8B-B14F-4D97-AF65-F5344CB8AC3E}">
        <p14:creationId xmlns:p14="http://schemas.microsoft.com/office/powerpoint/2010/main" val="1880894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141">
            <a:extLst>
              <a:ext uri="{FF2B5EF4-FFF2-40B4-BE49-F238E27FC236}">
                <a16:creationId xmlns:a16="http://schemas.microsoft.com/office/drawing/2014/main" id="{6637D19A-09F8-43EA-AFCC-A876F933A5AE}"/>
              </a:ext>
            </a:extLst>
          </p:cNvPr>
          <p:cNvSpPr txBox="1"/>
          <p:nvPr/>
        </p:nvSpPr>
        <p:spPr bwMode="gray">
          <a:xfrm>
            <a:off x="3504836" y="2617987"/>
            <a:ext cx="2307623" cy="1723549"/>
          </a:xfrm>
          <a:prstGeom prst="rect">
            <a:avLst/>
          </a:prstGeom>
          <a:noFill/>
        </p:spPr>
        <p:txBody>
          <a:bodyPr wrap="square" lIns="0" tIns="0" rIns="0" bIns="0" rtlCol="0">
            <a:spAutoFit/>
          </a:bodyPr>
          <a:lstStyle/>
          <a:p>
            <a:pPr algn="ctr">
              <a:spcBef>
                <a:spcPts val="300"/>
              </a:spcBef>
            </a:pPr>
            <a:r>
              <a:rPr lang="en-US" sz="3200">
                <a:solidFill>
                  <a:schemeClr val="accent1"/>
                </a:solidFill>
                <a:latin typeface="Rockwell" panose="02060603020205020403" pitchFamily="18" charset="0"/>
              </a:rPr>
              <a:t>75%</a:t>
            </a:r>
          </a:p>
          <a:p>
            <a:pPr algn="ctr"/>
            <a:r>
              <a:rPr lang="en-US" sz="1600">
                <a:latin typeface="Verdana" panose="020B0604030504040204" pitchFamily="34" charset="0"/>
                <a:ea typeface="Verdana" panose="020B0604030504040204" pitchFamily="34" charset="0"/>
              </a:rPr>
              <a:t>of registered voters support maintaining or raising the current Unemployment Insurance benefits</a:t>
            </a:r>
          </a:p>
        </p:txBody>
      </p:sp>
      <p:sp>
        <p:nvSpPr>
          <p:cNvPr id="143" name="TextBox 142">
            <a:extLst>
              <a:ext uri="{FF2B5EF4-FFF2-40B4-BE49-F238E27FC236}">
                <a16:creationId xmlns:a16="http://schemas.microsoft.com/office/drawing/2014/main" id="{BAD054E5-E625-4366-8085-5F031CBA663F}"/>
              </a:ext>
            </a:extLst>
          </p:cNvPr>
          <p:cNvSpPr txBox="1"/>
          <p:nvPr/>
        </p:nvSpPr>
        <p:spPr>
          <a:xfrm>
            <a:off x="7314446" y="6274489"/>
            <a:ext cx="2062763" cy="230832"/>
          </a:xfrm>
          <a:prstGeom prst="rect">
            <a:avLst/>
          </a:prstGeom>
          <a:noFill/>
        </p:spPr>
        <p:txBody>
          <a:bodyPr wrap="square" rtlCol="0">
            <a:spAutoFit/>
          </a:bodyPr>
          <a:lstStyle/>
          <a:p>
            <a:r>
              <a:rPr lang="en-US" sz="900" i="1">
                <a:latin typeface="Verdana" panose="020B0604030504040204" pitchFamily="34" charset="0"/>
                <a:ea typeface="Verdana" panose="020B0604030504040204" pitchFamily="34" charset="0"/>
              </a:rPr>
              <a:t>Source: Morning Consult</a:t>
            </a:r>
          </a:p>
        </p:txBody>
      </p:sp>
      <p:sp>
        <p:nvSpPr>
          <p:cNvPr id="144" name="Title 143">
            <a:extLst>
              <a:ext uri="{FF2B5EF4-FFF2-40B4-BE49-F238E27FC236}">
                <a16:creationId xmlns:a16="http://schemas.microsoft.com/office/drawing/2014/main" id="{0B21E7E3-CB3E-4E06-A861-6D01E11C1A1D}"/>
              </a:ext>
            </a:extLst>
          </p:cNvPr>
          <p:cNvSpPr>
            <a:spLocks noGrp="1"/>
          </p:cNvSpPr>
          <p:nvPr>
            <p:ph type="title"/>
          </p:nvPr>
        </p:nvSpPr>
        <p:spPr>
          <a:xfrm>
            <a:off x="200376" y="54387"/>
            <a:ext cx="7886700" cy="634634"/>
          </a:xfrm>
        </p:spPr>
        <p:txBody>
          <a:bodyPr>
            <a:normAutofit/>
          </a:bodyPr>
          <a:lstStyle/>
          <a:p>
            <a:r>
              <a:rPr lang="en-US" sz="2600">
                <a:latin typeface="Rockwell" panose="02060603020205020403" pitchFamily="18" charset="0"/>
              </a:rPr>
              <a:t>Benefit extensions are overwhelmingly popular</a:t>
            </a:r>
          </a:p>
        </p:txBody>
      </p:sp>
      <p:pic>
        <p:nvPicPr>
          <p:cNvPr id="52" name="Picture 3">
            <a:extLst>
              <a:ext uri="{FF2B5EF4-FFF2-40B4-BE49-F238E27FC236}">
                <a16:creationId xmlns:a16="http://schemas.microsoft.com/office/drawing/2014/main" id="{4AF13273-CCD3-4CFA-AA87-1A9B7B1989E2}"/>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08093" y="1813793"/>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3" name="Picture 3">
            <a:extLst>
              <a:ext uri="{FF2B5EF4-FFF2-40B4-BE49-F238E27FC236}">
                <a16:creationId xmlns:a16="http://schemas.microsoft.com/office/drawing/2014/main" id="{A649C251-22DD-442B-AA48-12AA4D825C27}"/>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643784" y="1813793"/>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4" name="Picture 3">
            <a:extLst>
              <a:ext uri="{FF2B5EF4-FFF2-40B4-BE49-F238E27FC236}">
                <a16:creationId xmlns:a16="http://schemas.microsoft.com/office/drawing/2014/main" id="{A27B09D8-8431-433F-94B1-BD5E0090594A}"/>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5145878" y="1813793"/>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5" name="Picture 3">
            <a:extLst>
              <a:ext uri="{FF2B5EF4-FFF2-40B4-BE49-F238E27FC236}">
                <a16:creationId xmlns:a16="http://schemas.microsoft.com/office/drawing/2014/main" id="{52A7CD24-C4E0-4D9D-AA93-0883F148ABE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7638616" y="1813793"/>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4" name="Picture 2">
            <a:extLst>
              <a:ext uri="{FF2B5EF4-FFF2-40B4-BE49-F238E27FC236}">
                <a16:creationId xmlns:a16="http://schemas.microsoft.com/office/drawing/2014/main" id="{B49EE6FD-ADCB-4654-B44B-EDBDA2B6728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195650" y="181578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5" name="Picture 2">
            <a:extLst>
              <a:ext uri="{FF2B5EF4-FFF2-40B4-BE49-F238E27FC236}">
                <a16:creationId xmlns:a16="http://schemas.microsoft.com/office/drawing/2014/main" id="{5CC996FC-072F-4147-A9FE-D6654EA38ED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725717" y="181578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6" name="Picture 2">
            <a:extLst>
              <a:ext uri="{FF2B5EF4-FFF2-40B4-BE49-F238E27FC236}">
                <a16:creationId xmlns:a16="http://schemas.microsoft.com/office/drawing/2014/main" id="{7F7AE3D2-1213-4092-9F6C-B1099DA0A12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2183207" y="181578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7" name="Picture 2">
            <a:extLst>
              <a:ext uri="{FF2B5EF4-FFF2-40B4-BE49-F238E27FC236}">
                <a16:creationId xmlns:a16="http://schemas.microsoft.com/office/drawing/2014/main" id="{3A933B48-A19E-43C4-89A5-EA304D6194A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3170764" y="181578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8" name="Picture 3">
            <a:extLst>
              <a:ext uri="{FF2B5EF4-FFF2-40B4-BE49-F238E27FC236}">
                <a16:creationId xmlns:a16="http://schemas.microsoft.com/office/drawing/2014/main" id="{F6DB5A67-CE93-491E-A5B5-FBB5D64FD4D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665583" y="1813793"/>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0" name="Picture 3">
            <a:extLst>
              <a:ext uri="{FF2B5EF4-FFF2-40B4-BE49-F238E27FC236}">
                <a16:creationId xmlns:a16="http://schemas.microsoft.com/office/drawing/2014/main" id="{4B734273-188A-4375-8ED7-741FA3EF517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4158321" y="1813793"/>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6" name="Picture 3">
            <a:extLst>
              <a:ext uri="{FF2B5EF4-FFF2-40B4-BE49-F238E27FC236}">
                <a16:creationId xmlns:a16="http://schemas.microsoft.com/office/drawing/2014/main" id="{4CE1961A-1EE2-4149-8791-E9950F3634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6115147" y="1813793"/>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6" name="Picture 3">
            <a:extLst>
              <a:ext uri="{FF2B5EF4-FFF2-40B4-BE49-F238E27FC236}">
                <a16:creationId xmlns:a16="http://schemas.microsoft.com/office/drawing/2014/main" id="{4D806651-3E07-4607-9B04-9AD97841AF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7120992" y="1813793"/>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3" name="Picture 3">
            <a:extLst>
              <a:ext uri="{FF2B5EF4-FFF2-40B4-BE49-F238E27FC236}">
                <a16:creationId xmlns:a16="http://schemas.microsoft.com/office/drawing/2014/main" id="{30CE3E69-20C4-4887-9630-1051FD0B1E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3640697" y="1813793"/>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6" name="Picture 2">
            <a:extLst>
              <a:ext uri="{FF2B5EF4-FFF2-40B4-BE49-F238E27FC236}">
                <a16:creationId xmlns:a16="http://schemas.microsoft.com/office/drawing/2014/main" id="{33EFC215-8611-4AD0-A500-8246848F9D7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4675945" y="181578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7" name="Picture 2">
            <a:extLst>
              <a:ext uri="{FF2B5EF4-FFF2-40B4-BE49-F238E27FC236}">
                <a16:creationId xmlns:a16="http://schemas.microsoft.com/office/drawing/2014/main" id="{71224425-057F-45C3-A291-65CD8373741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5663502" y="181578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8" name="Picture 2">
            <a:extLst>
              <a:ext uri="{FF2B5EF4-FFF2-40B4-BE49-F238E27FC236}">
                <a16:creationId xmlns:a16="http://schemas.microsoft.com/office/drawing/2014/main" id="{CE1877D7-9B7F-4CA1-AFEB-2112115E4F4F}"/>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6651059" y="181578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99" name="Picture 2">
            <a:extLst>
              <a:ext uri="{FF2B5EF4-FFF2-40B4-BE49-F238E27FC236}">
                <a16:creationId xmlns:a16="http://schemas.microsoft.com/office/drawing/2014/main" id="{E44D20E4-AF40-4B68-B077-3EAC8856EDE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8156240" y="181578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0" name="Picture 3">
            <a:extLst>
              <a:ext uri="{FF2B5EF4-FFF2-40B4-BE49-F238E27FC236}">
                <a16:creationId xmlns:a16="http://schemas.microsoft.com/office/drawing/2014/main" id="{97BD3C7C-27CF-4AE5-BA53-E2CC4E0B59EC}"/>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8626178" y="1813793"/>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1" name="Picture 3">
            <a:extLst>
              <a:ext uri="{FF2B5EF4-FFF2-40B4-BE49-F238E27FC236}">
                <a16:creationId xmlns:a16="http://schemas.microsoft.com/office/drawing/2014/main" id="{873187C1-1324-4D22-8AD4-EB69A2B405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62161" y="893397"/>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2" name="Picture 3">
            <a:extLst>
              <a:ext uri="{FF2B5EF4-FFF2-40B4-BE49-F238E27FC236}">
                <a16:creationId xmlns:a16="http://schemas.microsoft.com/office/drawing/2014/main" id="{40CAEF8F-3A70-4DD3-8806-1BA57F78B673}"/>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643784" y="893397"/>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3" name="Picture 3">
            <a:extLst>
              <a:ext uri="{FF2B5EF4-FFF2-40B4-BE49-F238E27FC236}">
                <a16:creationId xmlns:a16="http://schemas.microsoft.com/office/drawing/2014/main" id="{36655898-F7F9-4C4D-B278-C043A18511E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5099946" y="893397"/>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4" name="Picture 3">
            <a:extLst>
              <a:ext uri="{FF2B5EF4-FFF2-40B4-BE49-F238E27FC236}">
                <a16:creationId xmlns:a16="http://schemas.microsoft.com/office/drawing/2014/main" id="{F124BAC1-0F87-4915-A346-C1E7ACF58071}"/>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7592684" y="893397"/>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5" name="Picture 2">
            <a:extLst>
              <a:ext uri="{FF2B5EF4-FFF2-40B4-BE49-F238E27FC236}">
                <a16:creationId xmlns:a16="http://schemas.microsoft.com/office/drawing/2014/main" id="{8AFA7D2E-B650-4D18-848B-453CB6081092}"/>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149718" y="89339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6" name="Picture 2">
            <a:extLst>
              <a:ext uri="{FF2B5EF4-FFF2-40B4-BE49-F238E27FC236}">
                <a16:creationId xmlns:a16="http://schemas.microsoft.com/office/drawing/2014/main" id="{9042A1A7-C276-419C-BF55-5ED81635360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679785" y="89339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 name="Picture 2">
            <a:extLst>
              <a:ext uri="{FF2B5EF4-FFF2-40B4-BE49-F238E27FC236}">
                <a16:creationId xmlns:a16="http://schemas.microsoft.com/office/drawing/2014/main" id="{48197421-8422-4D6E-ABB0-807F73B49FA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2137275" y="89339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8" name="Picture 2">
            <a:extLst>
              <a:ext uri="{FF2B5EF4-FFF2-40B4-BE49-F238E27FC236}">
                <a16:creationId xmlns:a16="http://schemas.microsoft.com/office/drawing/2014/main" id="{97EED7C1-3C60-4C16-BE44-0875258359E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3124832" y="89339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9" name="Picture 3">
            <a:extLst>
              <a:ext uri="{FF2B5EF4-FFF2-40B4-BE49-F238E27FC236}">
                <a16:creationId xmlns:a16="http://schemas.microsoft.com/office/drawing/2014/main" id="{AD3F7FF8-2ACD-4FCE-98A6-A2E26EB22D6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619651" y="893397"/>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0" name="Picture 3">
            <a:extLst>
              <a:ext uri="{FF2B5EF4-FFF2-40B4-BE49-F238E27FC236}">
                <a16:creationId xmlns:a16="http://schemas.microsoft.com/office/drawing/2014/main" id="{E6FF66E0-E379-4E95-B185-9B0E68A990C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4112389" y="893397"/>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1" name="Picture 3">
            <a:extLst>
              <a:ext uri="{FF2B5EF4-FFF2-40B4-BE49-F238E27FC236}">
                <a16:creationId xmlns:a16="http://schemas.microsoft.com/office/drawing/2014/main" id="{20D2C113-0D9C-4372-870A-0F5131C20D4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6115147" y="893397"/>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2" name="Picture 3">
            <a:extLst>
              <a:ext uri="{FF2B5EF4-FFF2-40B4-BE49-F238E27FC236}">
                <a16:creationId xmlns:a16="http://schemas.microsoft.com/office/drawing/2014/main" id="{A0E008E0-385D-4AF9-B947-6AC01CE6B4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7075060" y="893397"/>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3" name="Picture 3">
            <a:extLst>
              <a:ext uri="{FF2B5EF4-FFF2-40B4-BE49-F238E27FC236}">
                <a16:creationId xmlns:a16="http://schemas.microsoft.com/office/drawing/2014/main" id="{6BD3359F-1AB8-41E8-A579-11D0ACE50978}"/>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3594765" y="893397"/>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4" name="Picture 2">
            <a:extLst>
              <a:ext uri="{FF2B5EF4-FFF2-40B4-BE49-F238E27FC236}">
                <a16:creationId xmlns:a16="http://schemas.microsoft.com/office/drawing/2014/main" id="{4AA08DC4-E7C6-491C-B834-18EADFC9C8D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4630013" y="89339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5" name="Picture 2">
            <a:extLst>
              <a:ext uri="{FF2B5EF4-FFF2-40B4-BE49-F238E27FC236}">
                <a16:creationId xmlns:a16="http://schemas.microsoft.com/office/drawing/2014/main" id="{1B4846D9-1715-441E-A4B6-C611F32ADED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5617570" y="89339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6" name="Picture 2">
            <a:extLst>
              <a:ext uri="{FF2B5EF4-FFF2-40B4-BE49-F238E27FC236}">
                <a16:creationId xmlns:a16="http://schemas.microsoft.com/office/drawing/2014/main" id="{B6EEA507-C19B-4D72-B46F-3D52A3084E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6605127" y="89339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7" name="Picture 2">
            <a:extLst>
              <a:ext uri="{FF2B5EF4-FFF2-40B4-BE49-F238E27FC236}">
                <a16:creationId xmlns:a16="http://schemas.microsoft.com/office/drawing/2014/main" id="{EDE921D5-1D0C-4046-9A1E-36FF19BD4C6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8110308" y="89339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8" name="Picture 3">
            <a:extLst>
              <a:ext uri="{FF2B5EF4-FFF2-40B4-BE49-F238E27FC236}">
                <a16:creationId xmlns:a16="http://schemas.microsoft.com/office/drawing/2014/main" id="{E0D6118F-2E2F-4958-8BD2-6D1B188CAA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8580246" y="893397"/>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55" name="Picture 3">
            <a:extLst>
              <a:ext uri="{FF2B5EF4-FFF2-40B4-BE49-F238E27FC236}">
                <a16:creationId xmlns:a16="http://schemas.microsoft.com/office/drawing/2014/main" id="{55A895C9-986D-44D7-AA89-08EBFC16A062}"/>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08093" y="4574981"/>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56" name="Picture 3">
            <a:extLst>
              <a:ext uri="{FF2B5EF4-FFF2-40B4-BE49-F238E27FC236}">
                <a16:creationId xmlns:a16="http://schemas.microsoft.com/office/drawing/2014/main" id="{84677AD0-D656-46A7-9624-1EB7573CCB12}"/>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643784" y="4574981"/>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57" name="Picture 3">
            <a:extLst>
              <a:ext uri="{FF2B5EF4-FFF2-40B4-BE49-F238E27FC236}">
                <a16:creationId xmlns:a16="http://schemas.microsoft.com/office/drawing/2014/main" id="{C1FD3B12-6466-401F-B938-CE26FD2EF6EF}"/>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5145878" y="4574981"/>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58" name="Picture 3">
            <a:extLst>
              <a:ext uri="{FF2B5EF4-FFF2-40B4-BE49-F238E27FC236}">
                <a16:creationId xmlns:a16="http://schemas.microsoft.com/office/drawing/2014/main" id="{971C6F78-32CE-4FFB-9FAD-5E5808789285}"/>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7638616" y="4574981"/>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59" name="Picture 2">
            <a:extLst>
              <a:ext uri="{FF2B5EF4-FFF2-40B4-BE49-F238E27FC236}">
                <a16:creationId xmlns:a16="http://schemas.microsoft.com/office/drawing/2014/main" id="{8F16D930-F8ED-4BAF-8FD3-6144F5F903B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195650" y="4576975"/>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60" name="Picture 2">
            <a:extLst>
              <a:ext uri="{FF2B5EF4-FFF2-40B4-BE49-F238E27FC236}">
                <a16:creationId xmlns:a16="http://schemas.microsoft.com/office/drawing/2014/main" id="{3CB66ED8-8A83-438D-96AB-F0D52C49661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725717" y="4576975"/>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61" name="Picture 2">
            <a:extLst>
              <a:ext uri="{FF2B5EF4-FFF2-40B4-BE49-F238E27FC236}">
                <a16:creationId xmlns:a16="http://schemas.microsoft.com/office/drawing/2014/main" id="{16EF95A6-D603-48B5-BCCD-C774C1B7DB8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2183207" y="4576975"/>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62" name="Picture 2">
            <a:extLst>
              <a:ext uri="{FF2B5EF4-FFF2-40B4-BE49-F238E27FC236}">
                <a16:creationId xmlns:a16="http://schemas.microsoft.com/office/drawing/2014/main" id="{154A4B0C-299A-4A34-9CC4-D6169B206CB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3170764" y="4576975"/>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63" name="Picture 3">
            <a:extLst>
              <a:ext uri="{FF2B5EF4-FFF2-40B4-BE49-F238E27FC236}">
                <a16:creationId xmlns:a16="http://schemas.microsoft.com/office/drawing/2014/main" id="{6C45B5DF-2A8A-4484-9B10-FB48058190E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665583" y="4574981"/>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64" name="Picture 3">
            <a:extLst>
              <a:ext uri="{FF2B5EF4-FFF2-40B4-BE49-F238E27FC236}">
                <a16:creationId xmlns:a16="http://schemas.microsoft.com/office/drawing/2014/main" id="{AC4B9EB2-0DFE-4771-ACCA-E09BE92E23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4158321" y="4574981"/>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65" name="Picture 3">
            <a:extLst>
              <a:ext uri="{FF2B5EF4-FFF2-40B4-BE49-F238E27FC236}">
                <a16:creationId xmlns:a16="http://schemas.microsoft.com/office/drawing/2014/main" id="{5DD02D42-8724-4217-9C67-BB903A66F4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6115147" y="4574981"/>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66" name="Picture 3">
            <a:extLst>
              <a:ext uri="{FF2B5EF4-FFF2-40B4-BE49-F238E27FC236}">
                <a16:creationId xmlns:a16="http://schemas.microsoft.com/office/drawing/2014/main" id="{F69D35EE-2114-4899-A6E4-FDF9AACF7C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7120992" y="4574981"/>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67" name="Picture 3">
            <a:extLst>
              <a:ext uri="{FF2B5EF4-FFF2-40B4-BE49-F238E27FC236}">
                <a16:creationId xmlns:a16="http://schemas.microsoft.com/office/drawing/2014/main" id="{9B803BF3-A746-4303-96FA-5AC0B16BADB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3640697" y="4574981"/>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68" name="Picture 2">
            <a:extLst>
              <a:ext uri="{FF2B5EF4-FFF2-40B4-BE49-F238E27FC236}">
                <a16:creationId xmlns:a16="http://schemas.microsoft.com/office/drawing/2014/main" id="{5AD81F78-BDDF-45D6-B887-EEB0432BC07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4675945" y="4576975"/>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69" name="Picture 2">
            <a:extLst>
              <a:ext uri="{FF2B5EF4-FFF2-40B4-BE49-F238E27FC236}">
                <a16:creationId xmlns:a16="http://schemas.microsoft.com/office/drawing/2014/main" id="{C464F1A2-784D-4B62-B1A7-A3C29A31C1E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5663502" y="4576975"/>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0" name="Picture 2">
            <a:extLst>
              <a:ext uri="{FF2B5EF4-FFF2-40B4-BE49-F238E27FC236}">
                <a16:creationId xmlns:a16="http://schemas.microsoft.com/office/drawing/2014/main" id="{FD0B319E-96DB-4AAE-8780-7EF89B7B88B6}"/>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6651059" y="4576975"/>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1" name="Picture 2">
            <a:extLst>
              <a:ext uri="{FF2B5EF4-FFF2-40B4-BE49-F238E27FC236}">
                <a16:creationId xmlns:a16="http://schemas.microsoft.com/office/drawing/2014/main" id="{FD31AE7A-1BB6-4874-AF67-9ED0A91EBDD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8156240" y="4576975"/>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2" name="Picture 3">
            <a:extLst>
              <a:ext uri="{FF2B5EF4-FFF2-40B4-BE49-F238E27FC236}">
                <a16:creationId xmlns:a16="http://schemas.microsoft.com/office/drawing/2014/main" id="{49F19301-1C99-402D-B90D-3296751C6C8B}"/>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8626178" y="4574981"/>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3" name="Picture 3">
            <a:extLst>
              <a:ext uri="{FF2B5EF4-FFF2-40B4-BE49-F238E27FC236}">
                <a16:creationId xmlns:a16="http://schemas.microsoft.com/office/drawing/2014/main" id="{6C3084FE-161C-4CB3-AF73-C54C02457C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71326" y="3654585"/>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4" name="Picture 3">
            <a:extLst>
              <a:ext uri="{FF2B5EF4-FFF2-40B4-BE49-F238E27FC236}">
                <a16:creationId xmlns:a16="http://schemas.microsoft.com/office/drawing/2014/main" id="{5D47701E-29CF-4F62-B028-830E8741873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2643784" y="3654585"/>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6" name="Picture 3">
            <a:extLst>
              <a:ext uri="{FF2B5EF4-FFF2-40B4-BE49-F238E27FC236}">
                <a16:creationId xmlns:a16="http://schemas.microsoft.com/office/drawing/2014/main" id="{E24A5C08-FA2E-458A-9422-40E76DD6A1F9}"/>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7601849" y="3654585"/>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7" name="Picture 2">
            <a:extLst>
              <a:ext uri="{FF2B5EF4-FFF2-40B4-BE49-F238E27FC236}">
                <a16:creationId xmlns:a16="http://schemas.microsoft.com/office/drawing/2014/main" id="{F5539246-B8AE-4500-BA4E-E5EE7CBEB2B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158883" y="3656579"/>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8" name="Picture 2">
            <a:extLst>
              <a:ext uri="{FF2B5EF4-FFF2-40B4-BE49-F238E27FC236}">
                <a16:creationId xmlns:a16="http://schemas.microsoft.com/office/drawing/2014/main" id="{B51FCE77-7C3E-4C4E-8FC8-CBD688B8E9B3}"/>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688950" y="3656579"/>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9" name="Picture 2">
            <a:extLst>
              <a:ext uri="{FF2B5EF4-FFF2-40B4-BE49-F238E27FC236}">
                <a16:creationId xmlns:a16="http://schemas.microsoft.com/office/drawing/2014/main" id="{E6109FDB-9320-4A14-B098-C2AD78839154}"/>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146440" y="3656579"/>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1" name="Picture 3">
            <a:extLst>
              <a:ext uri="{FF2B5EF4-FFF2-40B4-BE49-F238E27FC236}">
                <a16:creationId xmlns:a16="http://schemas.microsoft.com/office/drawing/2014/main" id="{239A6F83-CB28-48C0-B4BB-5ED515791A2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628816" y="3654585"/>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3" name="Picture 3">
            <a:extLst>
              <a:ext uri="{FF2B5EF4-FFF2-40B4-BE49-F238E27FC236}">
                <a16:creationId xmlns:a16="http://schemas.microsoft.com/office/drawing/2014/main" id="{6CECE399-9E1D-4417-86AB-59A443ADAFB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6115147" y="3654585"/>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4" name="Picture 3">
            <a:extLst>
              <a:ext uri="{FF2B5EF4-FFF2-40B4-BE49-F238E27FC236}">
                <a16:creationId xmlns:a16="http://schemas.microsoft.com/office/drawing/2014/main" id="{B782260F-C593-4138-878F-994B9D2B6C4A}"/>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7084225" y="3654585"/>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8" name="Picture 2">
            <a:extLst>
              <a:ext uri="{FF2B5EF4-FFF2-40B4-BE49-F238E27FC236}">
                <a16:creationId xmlns:a16="http://schemas.microsoft.com/office/drawing/2014/main" id="{2699585E-E7F0-4731-AD05-F3BED7ACE96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6614292" y="3656579"/>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9" name="Picture 2">
            <a:extLst>
              <a:ext uri="{FF2B5EF4-FFF2-40B4-BE49-F238E27FC236}">
                <a16:creationId xmlns:a16="http://schemas.microsoft.com/office/drawing/2014/main" id="{052DFFDE-7C35-4D12-AF2D-4BB3892B932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8119473" y="3656579"/>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0" name="Picture 3">
            <a:extLst>
              <a:ext uri="{FF2B5EF4-FFF2-40B4-BE49-F238E27FC236}">
                <a16:creationId xmlns:a16="http://schemas.microsoft.com/office/drawing/2014/main" id="{F61FA960-E4FD-4825-8ADE-2F2792D233E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8589411" y="3654585"/>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1" name="Picture 3">
            <a:extLst>
              <a:ext uri="{FF2B5EF4-FFF2-40B4-BE49-F238E27FC236}">
                <a16:creationId xmlns:a16="http://schemas.microsoft.com/office/drawing/2014/main" id="{29A6769D-B141-4616-9A24-9FA9154C7140}"/>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08093" y="2734189"/>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2" name="Picture 3">
            <a:extLst>
              <a:ext uri="{FF2B5EF4-FFF2-40B4-BE49-F238E27FC236}">
                <a16:creationId xmlns:a16="http://schemas.microsoft.com/office/drawing/2014/main" id="{A87710DF-6C66-4858-9D8A-D16DBDD948AB}"/>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2643784" y="2734189"/>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4" name="Picture 3">
            <a:extLst>
              <a:ext uri="{FF2B5EF4-FFF2-40B4-BE49-F238E27FC236}">
                <a16:creationId xmlns:a16="http://schemas.microsoft.com/office/drawing/2014/main" id="{CD54C3C1-6E4B-4723-9D94-95805348219C}"/>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7638616" y="2734189"/>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5" name="Picture 2">
            <a:extLst>
              <a:ext uri="{FF2B5EF4-FFF2-40B4-BE49-F238E27FC236}">
                <a16:creationId xmlns:a16="http://schemas.microsoft.com/office/drawing/2014/main" id="{73BCE523-079A-442A-9314-27A2B69E69B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1195650" y="273498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6" name="Picture 2">
            <a:extLst>
              <a:ext uri="{FF2B5EF4-FFF2-40B4-BE49-F238E27FC236}">
                <a16:creationId xmlns:a16="http://schemas.microsoft.com/office/drawing/2014/main" id="{9933E543-F7DB-43F8-B908-9A76CE424A9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725717" y="273498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7" name="Picture 2">
            <a:extLst>
              <a:ext uri="{FF2B5EF4-FFF2-40B4-BE49-F238E27FC236}">
                <a16:creationId xmlns:a16="http://schemas.microsoft.com/office/drawing/2014/main" id="{70A90834-2E67-40F8-ADBB-F43C309A787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2183207" y="2734987"/>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99" name="Picture 3">
            <a:extLst>
              <a:ext uri="{FF2B5EF4-FFF2-40B4-BE49-F238E27FC236}">
                <a16:creationId xmlns:a16="http://schemas.microsoft.com/office/drawing/2014/main" id="{62497053-CC5B-4D1E-9161-05F22616ACA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665583" y="2734189"/>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01" name="Picture 3">
            <a:extLst>
              <a:ext uri="{FF2B5EF4-FFF2-40B4-BE49-F238E27FC236}">
                <a16:creationId xmlns:a16="http://schemas.microsoft.com/office/drawing/2014/main" id="{EDD07359-C3B5-448F-BF11-DDCD9A5D4A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6115147" y="2734189"/>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02" name="Picture 3">
            <a:extLst>
              <a:ext uri="{FF2B5EF4-FFF2-40B4-BE49-F238E27FC236}">
                <a16:creationId xmlns:a16="http://schemas.microsoft.com/office/drawing/2014/main" id="{D2BE5261-11D8-4883-AF85-8393C29F29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7120992" y="2734189"/>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06" name="Picture 2">
            <a:extLst>
              <a:ext uri="{FF2B5EF4-FFF2-40B4-BE49-F238E27FC236}">
                <a16:creationId xmlns:a16="http://schemas.microsoft.com/office/drawing/2014/main" id="{18AC7C47-F778-450B-BD82-E0533429BBE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6651059" y="2736183"/>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07" name="Picture 2">
            <a:extLst>
              <a:ext uri="{FF2B5EF4-FFF2-40B4-BE49-F238E27FC236}">
                <a16:creationId xmlns:a16="http://schemas.microsoft.com/office/drawing/2014/main" id="{05B2E66D-9E97-4C1E-A71B-54D82FCA1C9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8156240" y="2736183"/>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08" name="Picture 3">
            <a:extLst>
              <a:ext uri="{FF2B5EF4-FFF2-40B4-BE49-F238E27FC236}">
                <a16:creationId xmlns:a16="http://schemas.microsoft.com/office/drawing/2014/main" id="{A8C35343-FA43-4370-B6C0-CE4C9287C6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8626178" y="2734189"/>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09" name="Picture 3">
            <a:extLst>
              <a:ext uri="{FF2B5EF4-FFF2-40B4-BE49-F238E27FC236}">
                <a16:creationId xmlns:a16="http://schemas.microsoft.com/office/drawing/2014/main" id="{2114BC01-74A8-49EC-9788-19645B9AAD4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215114" y="5495376"/>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0" name="Picture 3">
            <a:extLst>
              <a:ext uri="{FF2B5EF4-FFF2-40B4-BE49-F238E27FC236}">
                <a16:creationId xmlns:a16="http://schemas.microsoft.com/office/drawing/2014/main" id="{6FEE6A6F-4BE2-48CA-9A66-B278A0BFA8B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2651914" y="5495376"/>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1" name="Picture 3">
            <a:extLst>
              <a:ext uri="{FF2B5EF4-FFF2-40B4-BE49-F238E27FC236}">
                <a16:creationId xmlns:a16="http://schemas.microsoft.com/office/drawing/2014/main" id="{720BC297-4199-4F41-A5D9-AACFE3AEE0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5125879" y="5495376"/>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2" name="Picture 3">
            <a:extLst>
              <a:ext uri="{FF2B5EF4-FFF2-40B4-BE49-F238E27FC236}">
                <a16:creationId xmlns:a16="http://schemas.microsoft.com/office/drawing/2014/main" id="{43BAA5A1-843A-40BD-AF26-454A5879565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7605107" y="5495376"/>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3" name="Picture 2">
            <a:extLst>
              <a:ext uri="{FF2B5EF4-FFF2-40B4-BE49-F238E27FC236}">
                <a16:creationId xmlns:a16="http://schemas.microsoft.com/office/drawing/2014/main" id="{99A943B1-CE9C-4C8B-917C-8FC7EA301C8F}"/>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197267" y="5497370"/>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4" name="Picture 2">
            <a:extLst>
              <a:ext uri="{FF2B5EF4-FFF2-40B4-BE49-F238E27FC236}">
                <a16:creationId xmlns:a16="http://schemas.microsoft.com/office/drawing/2014/main" id="{5515E461-8A61-4A8C-8966-D81DA50BCBD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730036" y="5497370"/>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5" name="Picture 2">
            <a:extLst>
              <a:ext uri="{FF2B5EF4-FFF2-40B4-BE49-F238E27FC236}">
                <a16:creationId xmlns:a16="http://schemas.microsoft.com/office/drawing/2014/main" id="{15FBF21F-87AF-4028-8DEA-3961A791B20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2179420" y="5497370"/>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6" name="Picture 2">
            <a:extLst>
              <a:ext uri="{FF2B5EF4-FFF2-40B4-BE49-F238E27FC236}">
                <a16:creationId xmlns:a16="http://schemas.microsoft.com/office/drawing/2014/main" id="{F4E0B81F-CAD2-478F-ABB6-9A226067AF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3161573" y="5497370"/>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7" name="Picture 3">
            <a:extLst>
              <a:ext uri="{FF2B5EF4-FFF2-40B4-BE49-F238E27FC236}">
                <a16:creationId xmlns:a16="http://schemas.microsoft.com/office/drawing/2014/main" id="{592958C0-7831-4FF4-91E7-F7A8A7B3123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1664498" y="5495376"/>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8" name="Picture 3">
            <a:extLst>
              <a:ext uri="{FF2B5EF4-FFF2-40B4-BE49-F238E27FC236}">
                <a16:creationId xmlns:a16="http://schemas.microsoft.com/office/drawing/2014/main" id="{2DCA4883-7416-4199-B8C0-1BB2EA60C4B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4143726" y="5495376"/>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9" name="Picture 3">
            <a:extLst>
              <a:ext uri="{FF2B5EF4-FFF2-40B4-BE49-F238E27FC236}">
                <a16:creationId xmlns:a16="http://schemas.microsoft.com/office/drawing/2014/main" id="{768597FB-DBB8-40DC-A115-CB42386BE084}"/>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6123277" y="5495376"/>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0" name="Picture 3">
            <a:extLst>
              <a:ext uri="{FF2B5EF4-FFF2-40B4-BE49-F238E27FC236}">
                <a16:creationId xmlns:a16="http://schemas.microsoft.com/office/drawing/2014/main" id="{4FEABE42-9CDF-41FE-9803-463B0AB6C0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7090185" y="5495376"/>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1" name="Picture 3">
            <a:extLst>
              <a:ext uri="{FF2B5EF4-FFF2-40B4-BE49-F238E27FC236}">
                <a16:creationId xmlns:a16="http://schemas.microsoft.com/office/drawing/2014/main" id="{49C4B95E-7A01-4067-A5EA-02EC1347379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3628804" y="5495376"/>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2" name="Picture 2">
            <a:extLst>
              <a:ext uri="{FF2B5EF4-FFF2-40B4-BE49-F238E27FC236}">
                <a16:creationId xmlns:a16="http://schemas.microsoft.com/office/drawing/2014/main" id="{9C49D934-7031-4B84-A5E2-FB5076464E3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4658648" y="5497370"/>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3" name="Picture 2">
            <a:extLst>
              <a:ext uri="{FF2B5EF4-FFF2-40B4-BE49-F238E27FC236}">
                <a16:creationId xmlns:a16="http://schemas.microsoft.com/office/drawing/2014/main" id="{FA21AC0A-93FE-45C8-96D9-CA36EEE6C7B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5640801" y="5497370"/>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4" name="Picture 2">
            <a:extLst>
              <a:ext uri="{FF2B5EF4-FFF2-40B4-BE49-F238E27FC236}">
                <a16:creationId xmlns:a16="http://schemas.microsoft.com/office/drawing/2014/main" id="{EF4A6A6E-221D-4FD5-A40D-1A56ED9AFD9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6622954" y="5497370"/>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5" name="Picture 2">
            <a:extLst>
              <a:ext uri="{FF2B5EF4-FFF2-40B4-BE49-F238E27FC236}">
                <a16:creationId xmlns:a16="http://schemas.microsoft.com/office/drawing/2014/main" id="{6A7B7E83-D4CC-42F2-AFFF-93AC1526E44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gray">
          <a:xfrm>
            <a:off x="8120029" y="5497370"/>
            <a:ext cx="226355" cy="57274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6" name="Picture 3">
            <a:extLst>
              <a:ext uri="{FF2B5EF4-FFF2-40B4-BE49-F238E27FC236}">
                <a16:creationId xmlns:a16="http://schemas.microsoft.com/office/drawing/2014/main" id="{5A594E09-B30C-44C1-8314-671354DBD85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gray">
          <a:xfrm>
            <a:off x="8587262" y="5495376"/>
            <a:ext cx="274046" cy="57473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888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49A0888A-FA6C-46F1-952D-4FAB15DDAE57}"/>
              </a:ext>
            </a:extLst>
          </p:cNvPr>
          <p:cNvSpPr txBox="1">
            <a:spLocks/>
          </p:cNvSpPr>
          <p:nvPr/>
        </p:nvSpPr>
        <p:spPr bwMode="gray">
          <a:xfrm>
            <a:off x="280194" y="309824"/>
            <a:ext cx="5212080" cy="256480"/>
          </a:xfrm>
          <a:prstGeom prst="rect">
            <a:avLst/>
          </a:prstGeom>
        </p:spPr>
        <p:txBody>
          <a:bodyPr vert="horz" lIns="0" tIns="0" rIns="0" bIns="0" rtlCol="0" anchor="b" anchorCtr="0">
            <a:spAutoFit/>
          </a:bodyPr>
          <a:lstStyle>
            <a:lvl1pPr algn="l" defTabSz="480060" rtl="0" eaLnBrk="1" latinLnBrk="0" hangingPunct="1">
              <a:lnSpc>
                <a:spcPct val="90000"/>
              </a:lnSpc>
              <a:spcBef>
                <a:spcPct val="0"/>
              </a:spcBef>
              <a:buNone/>
              <a:defRPr sz="1800" kern="1200" spc="50" baseline="0">
                <a:solidFill>
                  <a:schemeClr val="bg1"/>
                </a:solidFill>
                <a:latin typeface="+mj-lt"/>
                <a:ea typeface="+mj-ea"/>
                <a:cs typeface="+mj-cs"/>
              </a:defRPr>
            </a:lvl1pPr>
          </a:lstStyle>
          <a:p>
            <a:pPr marL="0" marR="0" lvl="0" indent="0" algn="l" defTabSz="48006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50" normalizeH="0" baseline="0" noProof="0">
                <a:ln>
                  <a:noFill/>
                </a:ln>
                <a:solidFill>
                  <a:srgbClr val="FFFFFF"/>
                </a:solidFill>
                <a:effectLst/>
                <a:uLnTx/>
                <a:uFillTx/>
                <a:latin typeface="Rockwell"/>
                <a:ea typeface="+mj-ea"/>
                <a:cs typeface="+mj-cs"/>
              </a:rPr>
              <a:t>Progression — Layout 10</a:t>
            </a:r>
          </a:p>
        </p:txBody>
      </p:sp>
      <p:grpSp>
        <p:nvGrpSpPr>
          <p:cNvPr id="69" name="Group 68">
            <a:extLst>
              <a:ext uri="{FF2B5EF4-FFF2-40B4-BE49-F238E27FC236}">
                <a16:creationId xmlns:a16="http://schemas.microsoft.com/office/drawing/2014/main" id="{1126EE29-C310-41A8-8856-F458E8FE447D}"/>
              </a:ext>
            </a:extLst>
          </p:cNvPr>
          <p:cNvGrpSpPr/>
          <p:nvPr/>
        </p:nvGrpSpPr>
        <p:grpSpPr>
          <a:xfrm>
            <a:off x="298053" y="3603962"/>
            <a:ext cx="8547893" cy="384720"/>
            <a:chOff x="351557" y="3283790"/>
            <a:chExt cx="8547893" cy="384720"/>
          </a:xfrm>
        </p:grpSpPr>
        <p:cxnSp>
          <p:nvCxnSpPr>
            <p:cNvPr id="24" name="Straight Arrow Connector 23">
              <a:extLst>
                <a:ext uri="{FF2B5EF4-FFF2-40B4-BE49-F238E27FC236}">
                  <a16:creationId xmlns:a16="http://schemas.microsoft.com/office/drawing/2014/main" id="{398EDEDA-2708-4CA2-9E6D-5453BDCAF356}"/>
                </a:ext>
              </a:extLst>
            </p:cNvPr>
            <p:cNvCxnSpPr>
              <a:cxnSpLocks/>
            </p:cNvCxnSpPr>
            <p:nvPr/>
          </p:nvCxnSpPr>
          <p:spPr bwMode="gray">
            <a:xfrm>
              <a:off x="351557" y="3570956"/>
              <a:ext cx="8547893" cy="0"/>
            </a:xfrm>
            <a:prstGeom prst="straightConnector1">
              <a:avLst/>
            </a:prstGeom>
            <a:noFill/>
            <a:ln w="76200" cap="flat" cmpd="sng" algn="ctr">
              <a:solidFill>
                <a:srgbClr val="00B1B0"/>
              </a:solidFill>
              <a:prstDash val="solid"/>
              <a:miter lim="800000"/>
              <a:headEnd type="none" w="med" len="med"/>
              <a:tailEnd type="triangle" w="med" len="med"/>
            </a:ln>
            <a:effectLst/>
          </p:spPr>
        </p:cxnSp>
        <p:sp>
          <p:nvSpPr>
            <p:cNvPr id="25" name="TextBox 24">
              <a:extLst>
                <a:ext uri="{FF2B5EF4-FFF2-40B4-BE49-F238E27FC236}">
                  <a16:creationId xmlns:a16="http://schemas.microsoft.com/office/drawing/2014/main" id="{88AF3219-F6D2-4D0E-AAA7-0727E67E1E75}"/>
                </a:ext>
              </a:extLst>
            </p:cNvPr>
            <p:cNvSpPr txBox="1"/>
            <p:nvPr/>
          </p:nvSpPr>
          <p:spPr bwMode="gray">
            <a:xfrm>
              <a:off x="6543416" y="3306393"/>
              <a:ext cx="1273872" cy="203856"/>
            </a:xfrm>
            <a:prstGeom prst="rect">
              <a:avLst/>
            </a:prstGeom>
            <a:noFill/>
          </p:spPr>
          <p:txBody>
            <a:bodyPr wrap="square" lIns="0" tIns="0" rIns="0" bIns="0" rtlCol="0">
              <a:spAutoFit/>
            </a:bodyPr>
            <a:lstStyle/>
            <a:p>
              <a:pPr defTabSz="537667"/>
              <a:r>
                <a:rPr lang="en-US" sz="1000" i="1">
                  <a:solidFill>
                    <a:srgbClr val="333E48"/>
                  </a:solidFill>
                  <a:latin typeface="Verdana"/>
                </a:rPr>
                <a:t>February 2021</a:t>
              </a:r>
            </a:p>
          </p:txBody>
        </p:sp>
        <p:sp>
          <p:nvSpPr>
            <p:cNvPr id="26" name="TextBox 25">
              <a:extLst>
                <a:ext uri="{FF2B5EF4-FFF2-40B4-BE49-F238E27FC236}">
                  <a16:creationId xmlns:a16="http://schemas.microsoft.com/office/drawing/2014/main" id="{B2A1FE05-083A-4B8F-865B-6BDD0BC35AD3}"/>
                </a:ext>
              </a:extLst>
            </p:cNvPr>
            <p:cNvSpPr txBox="1"/>
            <p:nvPr/>
          </p:nvSpPr>
          <p:spPr bwMode="gray">
            <a:xfrm>
              <a:off x="3555271" y="3283790"/>
              <a:ext cx="1813098" cy="203856"/>
            </a:xfrm>
            <a:prstGeom prst="rect">
              <a:avLst/>
            </a:prstGeom>
            <a:noFill/>
          </p:spPr>
          <p:txBody>
            <a:bodyPr wrap="square" lIns="0" tIns="0" rIns="0" bIns="0" rtlCol="0">
              <a:spAutoFit/>
            </a:bodyPr>
            <a:lstStyle/>
            <a:p>
              <a:pPr defTabSz="537667"/>
              <a:r>
                <a:rPr lang="en-US" sz="1000" i="1">
                  <a:solidFill>
                    <a:srgbClr val="333E48"/>
                  </a:solidFill>
                  <a:latin typeface="Verdana"/>
                </a:rPr>
                <a:t>October/November 2020</a:t>
              </a:r>
            </a:p>
          </p:txBody>
        </p:sp>
        <p:sp>
          <p:nvSpPr>
            <p:cNvPr id="27" name="TextBox 26">
              <a:extLst>
                <a:ext uri="{FF2B5EF4-FFF2-40B4-BE49-F238E27FC236}">
                  <a16:creationId xmlns:a16="http://schemas.microsoft.com/office/drawing/2014/main" id="{17F8508E-AEDF-47BD-AA7C-A560EC63CC54}"/>
                </a:ext>
              </a:extLst>
            </p:cNvPr>
            <p:cNvSpPr txBox="1"/>
            <p:nvPr/>
          </p:nvSpPr>
          <p:spPr bwMode="gray">
            <a:xfrm>
              <a:off x="469415" y="3283790"/>
              <a:ext cx="1273873" cy="203856"/>
            </a:xfrm>
            <a:prstGeom prst="rect">
              <a:avLst/>
            </a:prstGeom>
            <a:noFill/>
          </p:spPr>
          <p:txBody>
            <a:bodyPr wrap="square" lIns="0" tIns="0" rIns="0" bIns="0" rtlCol="0">
              <a:spAutoFit/>
            </a:bodyPr>
            <a:lstStyle/>
            <a:p>
              <a:pPr defTabSz="537667"/>
              <a:r>
                <a:rPr lang="en-US" sz="1000" i="1">
                  <a:solidFill>
                    <a:srgbClr val="333E48"/>
                  </a:solidFill>
                  <a:latin typeface="Verdana"/>
                </a:rPr>
                <a:t>August 2020</a:t>
              </a:r>
            </a:p>
          </p:txBody>
        </p:sp>
        <p:sp>
          <p:nvSpPr>
            <p:cNvPr id="28" name="Oval 27">
              <a:extLst>
                <a:ext uri="{FF2B5EF4-FFF2-40B4-BE49-F238E27FC236}">
                  <a16:creationId xmlns:a16="http://schemas.microsoft.com/office/drawing/2014/main" id="{B281F689-D952-4AAB-8F47-9D284A62C62B}"/>
                </a:ext>
              </a:extLst>
            </p:cNvPr>
            <p:cNvSpPr/>
            <p:nvPr/>
          </p:nvSpPr>
          <p:spPr bwMode="gray">
            <a:xfrm>
              <a:off x="3430817" y="3505709"/>
              <a:ext cx="124454" cy="162801"/>
            </a:xfrm>
            <a:prstGeom prst="ellipse">
              <a:avLst/>
            </a:prstGeom>
            <a:solidFill>
              <a:srgbClr val="F4B183"/>
            </a:solidFill>
            <a:ln w="19050"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1463675" eaLnBrk="1" fontAlgn="auto" latinLnBrk="0" hangingPunct="1">
                <a:lnSpc>
                  <a:spcPct val="100000"/>
                </a:lnSpc>
                <a:spcBef>
                  <a:spcPts val="0"/>
                </a:spcBef>
                <a:spcAft>
                  <a:spcPts val="0"/>
                </a:spcAft>
                <a:buClrTx/>
                <a:buSzTx/>
                <a:buFontTx/>
                <a:buNone/>
                <a:tabLst/>
                <a:defRPr/>
              </a:pPr>
              <a:endParaRPr kumimoji="0" lang="en-US" sz="1058" b="1" i="0" u="none" strike="noStrike" kern="0" cap="none" spc="0" normalizeH="0" baseline="0" noProof="0">
                <a:ln>
                  <a:noFill/>
                </a:ln>
                <a:solidFill>
                  <a:srgbClr val="FFFFFF"/>
                </a:solidFill>
                <a:effectLst/>
                <a:uLnTx/>
                <a:uFillTx/>
                <a:latin typeface="Rockwell"/>
              </a:endParaRPr>
            </a:p>
          </p:txBody>
        </p:sp>
        <p:sp>
          <p:nvSpPr>
            <p:cNvPr id="29" name="Oval 28">
              <a:extLst>
                <a:ext uri="{FF2B5EF4-FFF2-40B4-BE49-F238E27FC236}">
                  <a16:creationId xmlns:a16="http://schemas.microsoft.com/office/drawing/2014/main" id="{57DB8606-D01D-4FB4-9FD3-0D7848638C4B}"/>
                </a:ext>
              </a:extLst>
            </p:cNvPr>
            <p:cNvSpPr/>
            <p:nvPr/>
          </p:nvSpPr>
          <p:spPr bwMode="gray">
            <a:xfrm>
              <a:off x="6309809" y="3487646"/>
              <a:ext cx="124454" cy="162801"/>
            </a:xfrm>
            <a:prstGeom prst="ellipse">
              <a:avLst/>
            </a:prstGeom>
            <a:solidFill>
              <a:srgbClr val="F4B183"/>
            </a:solidFill>
            <a:ln w="19050"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1463675" eaLnBrk="1" fontAlgn="auto" latinLnBrk="0" hangingPunct="1">
                <a:lnSpc>
                  <a:spcPct val="100000"/>
                </a:lnSpc>
                <a:spcBef>
                  <a:spcPts val="0"/>
                </a:spcBef>
                <a:spcAft>
                  <a:spcPts val="0"/>
                </a:spcAft>
                <a:buClrTx/>
                <a:buSzTx/>
                <a:buFontTx/>
                <a:buNone/>
                <a:tabLst/>
                <a:defRPr/>
              </a:pPr>
              <a:endParaRPr kumimoji="0" lang="en-US" sz="1058" b="1" i="0" u="none" strike="noStrike" kern="0" cap="none" spc="0" normalizeH="0" baseline="0" noProof="0">
                <a:ln>
                  <a:noFill/>
                </a:ln>
                <a:solidFill>
                  <a:srgbClr val="FFFFFF"/>
                </a:solidFill>
                <a:effectLst/>
                <a:uLnTx/>
                <a:uFillTx/>
                <a:latin typeface="Rockwell"/>
              </a:endParaRPr>
            </a:p>
          </p:txBody>
        </p:sp>
      </p:grpSp>
      <p:sp>
        <p:nvSpPr>
          <p:cNvPr id="33" name="Text Placeholder 1">
            <a:extLst>
              <a:ext uri="{FF2B5EF4-FFF2-40B4-BE49-F238E27FC236}">
                <a16:creationId xmlns:a16="http://schemas.microsoft.com/office/drawing/2014/main" id="{4FF397CC-BB8D-443E-BD22-E0ECE7DC70C2}"/>
              </a:ext>
            </a:extLst>
          </p:cNvPr>
          <p:cNvSpPr txBox="1">
            <a:spLocks/>
          </p:cNvSpPr>
          <p:nvPr/>
        </p:nvSpPr>
        <p:spPr bwMode="gray">
          <a:xfrm>
            <a:off x="151314" y="73958"/>
            <a:ext cx="8866336" cy="800219"/>
          </a:xfrm>
          <a:prstGeom prst="rect">
            <a:avLst/>
          </a:prstGeom>
        </p:spPr>
        <p:txBody>
          <a:bodyPr vert="horz" wrap="square" lIns="0" tIns="0" rIns="0" bIns="0" rtlCol="0" anchor="t">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sz="2600" dirty="0">
                <a:solidFill>
                  <a:srgbClr val="333E48"/>
                </a:solidFill>
                <a:latin typeface="Rockwell"/>
              </a:rPr>
              <a:t>Structuring the next package to account for the future provides stability for families and a stronger recovery</a:t>
            </a:r>
          </a:p>
        </p:txBody>
      </p:sp>
      <p:pic>
        <p:nvPicPr>
          <p:cNvPr id="57" name="Picture 56">
            <a:extLst>
              <a:ext uri="{FF2B5EF4-FFF2-40B4-BE49-F238E27FC236}">
                <a16:creationId xmlns:a16="http://schemas.microsoft.com/office/drawing/2014/main" id="{9FD5DD2C-2DB9-4E55-9F91-84D0905CC1ED}"/>
              </a:ext>
              <a:ext uri="{C183D7F6-B498-43B3-948B-1728B52AA6E4}">
                <adec:decorative xmlns:adec="http://schemas.microsoft.com/office/drawing/2017/decorative" val="1"/>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57833" y="4418215"/>
            <a:ext cx="196968" cy="196311"/>
          </a:xfrm>
          <a:prstGeom prst="rect">
            <a:avLst/>
          </a:prstGeom>
        </p:spPr>
      </p:pic>
      <p:sp>
        <p:nvSpPr>
          <p:cNvPr id="39" name="Chevron 13">
            <a:extLst>
              <a:ext uri="{FF2B5EF4-FFF2-40B4-BE49-F238E27FC236}">
                <a16:creationId xmlns:a16="http://schemas.microsoft.com/office/drawing/2014/main" id="{4B08D01F-45E9-4D14-AB6F-0C0F51638CD0}"/>
              </a:ext>
            </a:extLst>
          </p:cNvPr>
          <p:cNvSpPr/>
          <p:nvPr/>
        </p:nvSpPr>
        <p:spPr bwMode="gray">
          <a:xfrm>
            <a:off x="3521072" y="5236311"/>
            <a:ext cx="2856092" cy="818333"/>
          </a:xfrm>
          <a:prstGeom prst="chevron">
            <a:avLst/>
          </a:prstGeom>
          <a:solidFill>
            <a:srgbClr val="00355F"/>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1463675" eaLnBrk="1" fontAlgn="auto" latinLnBrk="0" hangingPunct="1">
              <a:lnSpc>
                <a:spcPct val="100000"/>
              </a:lnSpc>
              <a:spcBef>
                <a:spcPts val="0"/>
              </a:spcBef>
              <a:spcAft>
                <a:spcPts val="0"/>
              </a:spcAft>
              <a:buClrTx/>
              <a:buSzTx/>
              <a:buFontTx/>
              <a:buNone/>
              <a:tabLst/>
              <a:defRPr/>
            </a:pPr>
            <a:r>
              <a:rPr lang="en-US" sz="1000" kern="0">
                <a:solidFill>
                  <a:srgbClr val="FFFFFF"/>
                </a:solidFill>
                <a:latin typeface="Verdana"/>
              </a:rPr>
              <a:t>Fall waves of infection lead to economic stress and job loss; UI/other aid ramp back up automatically</a:t>
            </a:r>
          </a:p>
        </p:txBody>
      </p:sp>
      <p:sp>
        <p:nvSpPr>
          <p:cNvPr id="40" name="Chevron 15">
            <a:extLst>
              <a:ext uri="{FF2B5EF4-FFF2-40B4-BE49-F238E27FC236}">
                <a16:creationId xmlns:a16="http://schemas.microsoft.com/office/drawing/2014/main" id="{8031EC9A-59FD-4BE9-9E27-DD810FF5C468}"/>
              </a:ext>
            </a:extLst>
          </p:cNvPr>
          <p:cNvSpPr/>
          <p:nvPr/>
        </p:nvSpPr>
        <p:spPr bwMode="gray">
          <a:xfrm>
            <a:off x="6377164" y="5177202"/>
            <a:ext cx="2589641" cy="877442"/>
          </a:xfrm>
          <a:prstGeom prst="chevron">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1463675" eaLnBrk="1" fontAlgn="auto" latinLnBrk="0" hangingPunct="1">
              <a:lnSpc>
                <a:spcPct val="100000"/>
              </a:lnSpc>
              <a:spcBef>
                <a:spcPts val="0"/>
              </a:spcBef>
              <a:spcAft>
                <a:spcPts val="0"/>
              </a:spcAft>
              <a:buClrTx/>
              <a:buSzTx/>
              <a:buFontTx/>
              <a:buNone/>
              <a:tabLst/>
              <a:defRPr/>
            </a:pPr>
            <a:r>
              <a:rPr lang="en-US" sz="1000" kern="0">
                <a:solidFill>
                  <a:srgbClr val="FFFFFF"/>
                </a:solidFill>
                <a:latin typeface="Verdana"/>
              </a:rPr>
              <a:t>People are financially able to stay home as much as possible until a vaccine is developed</a:t>
            </a:r>
            <a:endParaRPr kumimoji="0" lang="en-US" sz="1000" b="0" u="none" strike="noStrike" kern="0" cap="none" spc="0" normalizeH="0" baseline="0" noProof="0">
              <a:ln>
                <a:noFill/>
              </a:ln>
              <a:solidFill>
                <a:srgbClr val="FFFFFF"/>
              </a:solidFill>
              <a:effectLst/>
              <a:uLnTx/>
              <a:uFillTx/>
              <a:latin typeface="Verdana"/>
            </a:endParaRPr>
          </a:p>
        </p:txBody>
      </p:sp>
      <p:sp>
        <p:nvSpPr>
          <p:cNvPr id="63" name="TextBox 62">
            <a:extLst>
              <a:ext uri="{FF2B5EF4-FFF2-40B4-BE49-F238E27FC236}">
                <a16:creationId xmlns:a16="http://schemas.microsoft.com/office/drawing/2014/main" id="{8086E445-7DD6-4B6E-A1C1-7C224E553C85}"/>
              </a:ext>
            </a:extLst>
          </p:cNvPr>
          <p:cNvSpPr txBox="1"/>
          <p:nvPr/>
        </p:nvSpPr>
        <p:spPr>
          <a:xfrm>
            <a:off x="884514" y="4510569"/>
            <a:ext cx="8259486" cy="492443"/>
          </a:xfrm>
          <a:prstGeom prst="rect">
            <a:avLst/>
          </a:prstGeom>
          <a:noFill/>
        </p:spPr>
        <p:txBody>
          <a:bodyPr wrap="square" rtlCol="0">
            <a:spAutoFit/>
          </a:bodyPr>
          <a:lstStyle/>
          <a:p>
            <a:r>
              <a:rPr lang="en-US" sz="1300" b="1">
                <a:latin typeface="Verdana" panose="020B0604030504040204" pitchFamily="34" charset="0"/>
                <a:ea typeface="Verdana" panose="020B0604030504040204" pitchFamily="34" charset="0"/>
              </a:rPr>
              <a:t>Tapering off aid only when certain economic conditions are met </a:t>
            </a:r>
          </a:p>
          <a:p>
            <a:r>
              <a:rPr lang="en-US" sz="1300" b="1">
                <a:latin typeface="Verdana" panose="020B0604030504040204" pitchFamily="34" charset="0"/>
                <a:ea typeface="Verdana" panose="020B0604030504040204" pitchFamily="34" charset="0"/>
              </a:rPr>
              <a:t>(known as </a:t>
            </a:r>
            <a:r>
              <a:rPr lang="en-US" sz="1300" b="1">
                <a:solidFill>
                  <a:schemeClr val="accent1"/>
                </a:solidFill>
                <a:latin typeface="Verdana" panose="020B0604030504040204" pitchFamily="34" charset="0"/>
                <a:ea typeface="Verdana" panose="020B0604030504040204" pitchFamily="34" charset="0"/>
              </a:rPr>
              <a:t>automatic stabilizers</a:t>
            </a:r>
            <a:r>
              <a:rPr lang="en-US" sz="1300" b="1">
                <a:latin typeface="Verdana" panose="020B0604030504040204" pitchFamily="34" charset="0"/>
                <a:ea typeface="Verdana" panose="020B0604030504040204" pitchFamily="34" charset="0"/>
              </a:rPr>
              <a:t>) minimizes response time for future downturns:</a:t>
            </a:r>
          </a:p>
        </p:txBody>
      </p:sp>
      <p:pic>
        <p:nvPicPr>
          <p:cNvPr id="65" name="Picture 64">
            <a:extLst>
              <a:ext uri="{FF2B5EF4-FFF2-40B4-BE49-F238E27FC236}">
                <a16:creationId xmlns:a16="http://schemas.microsoft.com/office/drawing/2014/main" id="{1645B9EB-CEA6-4ED3-961C-DCCA63036686}"/>
              </a:ext>
              <a:ext uri="{C183D7F6-B498-43B3-948B-1728B52AA6E4}">
                <adec:decorative xmlns:adec="http://schemas.microsoft.com/office/drawing/2017/decorative" val="1"/>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425072" y="4468949"/>
            <a:ext cx="459442" cy="447190"/>
          </a:xfrm>
          <a:prstGeom prst="rect">
            <a:avLst/>
          </a:prstGeom>
        </p:spPr>
      </p:pic>
      <p:sp>
        <p:nvSpPr>
          <p:cNvPr id="60" name="Pentagon 7">
            <a:extLst>
              <a:ext uri="{FF2B5EF4-FFF2-40B4-BE49-F238E27FC236}">
                <a16:creationId xmlns:a16="http://schemas.microsoft.com/office/drawing/2014/main" id="{F9835B94-1EF6-4A94-87E5-0FFB7B598B1E}"/>
              </a:ext>
            </a:extLst>
          </p:cNvPr>
          <p:cNvSpPr/>
          <p:nvPr/>
        </p:nvSpPr>
        <p:spPr bwMode="gray">
          <a:xfrm>
            <a:off x="440122" y="2284193"/>
            <a:ext cx="3080949" cy="797887"/>
          </a:xfrm>
          <a:prstGeom prst="homePlate">
            <a:avLst/>
          </a:prstGeom>
          <a:solidFill>
            <a:srgbClr val="00355F"/>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1463675"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a:ln>
                  <a:noFill/>
                </a:ln>
                <a:solidFill>
                  <a:srgbClr val="FFFFFF"/>
                </a:solidFill>
                <a:effectLst/>
                <a:uLnTx/>
                <a:uFillTx/>
                <a:latin typeface="Verdana"/>
              </a:rPr>
              <a:t>Unemployment slowly declines and aid ends</a:t>
            </a:r>
          </a:p>
        </p:txBody>
      </p:sp>
      <p:sp>
        <p:nvSpPr>
          <p:cNvPr id="61" name="Chevron 13">
            <a:extLst>
              <a:ext uri="{FF2B5EF4-FFF2-40B4-BE49-F238E27FC236}">
                <a16:creationId xmlns:a16="http://schemas.microsoft.com/office/drawing/2014/main" id="{DC150AFB-85B4-470D-965B-98EFA3C3A13E}"/>
              </a:ext>
            </a:extLst>
          </p:cNvPr>
          <p:cNvSpPr/>
          <p:nvPr/>
        </p:nvSpPr>
        <p:spPr bwMode="gray">
          <a:xfrm>
            <a:off x="3499994" y="2284191"/>
            <a:ext cx="2775615" cy="797889"/>
          </a:xfrm>
          <a:prstGeom prst="chevron">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1463675" eaLnBrk="1" fontAlgn="auto" latinLnBrk="0" hangingPunct="1">
              <a:lnSpc>
                <a:spcPct val="100000"/>
              </a:lnSpc>
              <a:spcBef>
                <a:spcPts val="0"/>
              </a:spcBef>
              <a:spcAft>
                <a:spcPts val="0"/>
              </a:spcAft>
              <a:buClrTx/>
              <a:buSzTx/>
              <a:buFontTx/>
              <a:buNone/>
              <a:tabLst/>
              <a:defRPr/>
            </a:pPr>
            <a:r>
              <a:rPr lang="en-US" sz="1000" kern="0">
                <a:solidFill>
                  <a:srgbClr val="FFFFFF"/>
                </a:solidFill>
                <a:latin typeface="Verdana"/>
              </a:rPr>
              <a:t>Fall waves of infection lead to economic stress and job loss; lame duck Congress and Presidential election mean no significant aid package</a:t>
            </a:r>
          </a:p>
        </p:txBody>
      </p:sp>
      <p:sp>
        <p:nvSpPr>
          <p:cNvPr id="62" name="Chevron 15">
            <a:extLst>
              <a:ext uri="{FF2B5EF4-FFF2-40B4-BE49-F238E27FC236}">
                <a16:creationId xmlns:a16="http://schemas.microsoft.com/office/drawing/2014/main" id="{36E80DB3-6695-48C6-85E3-49DFC1A704F1}"/>
              </a:ext>
            </a:extLst>
          </p:cNvPr>
          <p:cNvSpPr/>
          <p:nvPr/>
        </p:nvSpPr>
        <p:spPr bwMode="gray">
          <a:xfrm>
            <a:off x="6275610" y="2284194"/>
            <a:ext cx="2670118" cy="797882"/>
          </a:xfrm>
          <a:prstGeom prst="chevron">
            <a:avLst/>
          </a:prstGeom>
          <a:solidFill>
            <a:srgbClr val="E22B00"/>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1463675" eaLnBrk="1" fontAlgn="auto" latinLnBrk="0" hangingPunct="1">
              <a:lnSpc>
                <a:spcPct val="100000"/>
              </a:lnSpc>
              <a:spcBef>
                <a:spcPts val="0"/>
              </a:spcBef>
              <a:spcAft>
                <a:spcPts val="0"/>
              </a:spcAft>
              <a:buClrTx/>
              <a:buSzTx/>
              <a:buFontTx/>
              <a:buNone/>
              <a:tabLst/>
              <a:defRPr/>
            </a:pPr>
            <a:r>
              <a:rPr kumimoji="0" lang="en-US" sz="1000" b="0" u="none" strike="noStrike" kern="0" cap="none" spc="0" normalizeH="0" baseline="0" noProof="0">
                <a:ln>
                  <a:noFill/>
                </a:ln>
                <a:solidFill>
                  <a:srgbClr val="FFFFFF"/>
                </a:solidFill>
                <a:effectLst/>
                <a:uLnTx/>
                <a:uFillTx/>
                <a:latin typeface="Verdana"/>
              </a:rPr>
              <a:t>Congress must scramble </a:t>
            </a:r>
            <a:r>
              <a:rPr lang="en-US" sz="1000" kern="0">
                <a:solidFill>
                  <a:srgbClr val="FFFFFF"/>
                </a:solidFill>
                <a:latin typeface="Verdana"/>
              </a:rPr>
              <a:t>to compensate for four months of pain after we’ve gone off an economic cliff</a:t>
            </a:r>
            <a:endParaRPr kumimoji="0" lang="en-US" sz="1000" b="0" u="none" strike="noStrike" kern="0" cap="none" spc="0" normalizeH="0" baseline="0" noProof="0">
              <a:ln>
                <a:noFill/>
              </a:ln>
              <a:solidFill>
                <a:srgbClr val="FFFFFF"/>
              </a:solidFill>
              <a:effectLst/>
              <a:uLnTx/>
              <a:uFillTx/>
              <a:latin typeface="Verdana"/>
            </a:endParaRPr>
          </a:p>
        </p:txBody>
      </p:sp>
      <p:sp>
        <p:nvSpPr>
          <p:cNvPr id="64" name="TextBox 63">
            <a:extLst>
              <a:ext uri="{FF2B5EF4-FFF2-40B4-BE49-F238E27FC236}">
                <a16:creationId xmlns:a16="http://schemas.microsoft.com/office/drawing/2014/main" id="{C965C419-B7CD-4296-9CE9-D50C25E3702D}"/>
              </a:ext>
            </a:extLst>
          </p:cNvPr>
          <p:cNvSpPr txBox="1"/>
          <p:nvPr/>
        </p:nvSpPr>
        <p:spPr>
          <a:xfrm>
            <a:off x="884522" y="1680798"/>
            <a:ext cx="7229512" cy="492443"/>
          </a:xfrm>
          <a:prstGeom prst="rect">
            <a:avLst/>
          </a:prstGeom>
          <a:noFill/>
        </p:spPr>
        <p:txBody>
          <a:bodyPr wrap="square" rtlCol="0">
            <a:spAutoFit/>
          </a:bodyPr>
          <a:lstStyle/>
          <a:p>
            <a:r>
              <a:rPr lang="en-US" sz="1300" b="1">
                <a:latin typeface="Verdana" panose="020B0604030504040204" pitchFamily="34" charset="0"/>
                <a:ea typeface="Verdana" panose="020B0604030504040204" pitchFamily="34" charset="0"/>
              </a:rPr>
              <a:t>Tying aid to an arbitrary end date leads to economic pain and uncertainty throughout the fall:</a:t>
            </a:r>
          </a:p>
        </p:txBody>
      </p:sp>
      <p:pic>
        <p:nvPicPr>
          <p:cNvPr id="66" name="Picture 65">
            <a:extLst>
              <a:ext uri="{FF2B5EF4-FFF2-40B4-BE49-F238E27FC236}">
                <a16:creationId xmlns:a16="http://schemas.microsoft.com/office/drawing/2014/main" id="{95CE82B0-4C66-4B0C-A23F-93A2D83DA3FE}"/>
              </a:ext>
              <a:ext uri="{C183D7F6-B498-43B3-948B-1728B52AA6E4}">
                <adec:decorative xmlns:adec="http://schemas.microsoft.com/office/drawing/2017/decorative" val="1"/>
              </a:ext>
            </a:extLst>
          </p:cNvPr>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425080" y="1601243"/>
            <a:ext cx="459442" cy="457910"/>
          </a:xfrm>
          <a:prstGeom prst="rect">
            <a:avLst/>
          </a:prstGeom>
        </p:spPr>
      </p:pic>
      <p:sp>
        <p:nvSpPr>
          <p:cNvPr id="70" name="Pentagon 7">
            <a:extLst>
              <a:ext uri="{FF2B5EF4-FFF2-40B4-BE49-F238E27FC236}">
                <a16:creationId xmlns:a16="http://schemas.microsoft.com/office/drawing/2014/main" id="{A3163264-A14B-425D-B49C-31C4583530F0}"/>
              </a:ext>
            </a:extLst>
          </p:cNvPr>
          <p:cNvSpPr/>
          <p:nvPr/>
        </p:nvSpPr>
        <p:spPr bwMode="gray">
          <a:xfrm>
            <a:off x="358591" y="5256757"/>
            <a:ext cx="3080949" cy="797887"/>
          </a:xfrm>
          <a:prstGeom prst="homePlate">
            <a:avLst/>
          </a:prstGeom>
          <a:solidFill>
            <a:srgbClr val="00355F"/>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1463675" eaLnBrk="1" fontAlgn="auto" latinLnBrk="0" hangingPunct="1">
              <a:lnSpc>
                <a:spcPct val="100000"/>
              </a:lnSpc>
              <a:spcBef>
                <a:spcPts val="0"/>
              </a:spcBef>
              <a:spcAft>
                <a:spcPts val="0"/>
              </a:spcAft>
              <a:buClrTx/>
              <a:buSzTx/>
              <a:buFontTx/>
              <a:buNone/>
              <a:tabLst/>
              <a:defRPr/>
            </a:pPr>
            <a:r>
              <a:rPr kumimoji="0" lang="en-US" sz="1000" i="0" u="none" strike="noStrike" kern="0" cap="none" spc="0" normalizeH="0" baseline="0" noProof="0">
                <a:ln>
                  <a:noFill/>
                </a:ln>
                <a:solidFill>
                  <a:srgbClr val="FFFFFF"/>
                </a:solidFill>
                <a:effectLst/>
                <a:uLnTx/>
                <a:uFillTx/>
                <a:latin typeface="Verdana"/>
              </a:rPr>
              <a:t>Unemployment slowly declines and aid tapers off</a:t>
            </a:r>
          </a:p>
        </p:txBody>
      </p:sp>
    </p:spTree>
    <p:extLst>
      <p:ext uri="{BB962C8B-B14F-4D97-AF65-F5344CB8AC3E}">
        <p14:creationId xmlns:p14="http://schemas.microsoft.com/office/powerpoint/2010/main" val="1687168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A923-8167-4182-A87E-9ECA5098535A}"/>
              </a:ext>
            </a:extLst>
          </p:cNvPr>
          <p:cNvSpPr>
            <a:spLocks noGrp="1"/>
          </p:cNvSpPr>
          <p:nvPr>
            <p:ph type="title"/>
          </p:nvPr>
        </p:nvSpPr>
        <p:spPr>
          <a:xfrm>
            <a:off x="262255" y="361113"/>
            <a:ext cx="8881745" cy="1046480"/>
          </a:xfrm>
        </p:spPr>
        <p:txBody>
          <a:bodyPr>
            <a:noAutofit/>
          </a:bodyPr>
          <a:lstStyle/>
          <a:p>
            <a:pPr lvl="0">
              <a:spcBef>
                <a:spcPts val="1000"/>
              </a:spcBef>
            </a:pPr>
            <a:r>
              <a:rPr lang="en-US" sz="2600">
                <a:latin typeface="Rockwell" panose="02060603020205020403" pitchFamily="18" charset="0"/>
                <a:ea typeface="Verdana" panose="020B0604030504040204" pitchFamily="34" charset="0"/>
                <a:cs typeface="+mn-cs"/>
              </a:rPr>
              <a:t>Cutting the $600 UI supplement would lead to a loss of jobs for an </a:t>
            </a:r>
            <a:r>
              <a:rPr lang="en-US" sz="2600" b="1">
                <a:latin typeface="Rockwell" panose="02060603020205020403" pitchFamily="18" charset="0"/>
                <a:ea typeface="Verdana" panose="020B0604030504040204" pitchFamily="34" charset="0"/>
                <a:cs typeface="+mn-cs"/>
              </a:rPr>
              <a:t>additional</a:t>
            </a:r>
            <a:r>
              <a:rPr lang="en-US" sz="2600">
                <a:latin typeface="Rockwell" panose="02060603020205020403" pitchFamily="18" charset="0"/>
                <a:ea typeface="Verdana" panose="020B0604030504040204" pitchFamily="34" charset="0"/>
                <a:cs typeface="+mn-cs"/>
              </a:rPr>
              <a:t> </a:t>
            </a:r>
            <a:r>
              <a:rPr lang="en-US" sz="2600" b="1">
                <a:latin typeface="Rockwell" panose="02060603020205020403" pitchFamily="18" charset="0"/>
                <a:ea typeface="Verdana" panose="020B0604030504040204" pitchFamily="34" charset="0"/>
                <a:cs typeface="+mn-cs"/>
              </a:rPr>
              <a:t>5.1 million workers </a:t>
            </a:r>
            <a:r>
              <a:rPr lang="en-US" sz="2600">
                <a:latin typeface="Rockwell" panose="02060603020205020403" pitchFamily="18" charset="0"/>
                <a:ea typeface="Verdana" panose="020B0604030504040204" pitchFamily="34" charset="0"/>
                <a:cs typeface="+mn-cs"/>
              </a:rPr>
              <a:t>due to reduced consumption and demand for services </a:t>
            </a:r>
            <a:br>
              <a:rPr lang="en-US" sz="2600">
                <a:latin typeface="Rockwell" panose="02060603020205020403" pitchFamily="18" charset="0"/>
                <a:ea typeface="Verdana" panose="020B0604030504040204" pitchFamily="34" charset="0"/>
                <a:cs typeface="+mn-cs"/>
              </a:rPr>
            </a:br>
            <a:endParaRPr lang="en-US" sz="2600">
              <a:latin typeface="Rockwell" panose="02060603020205020403" pitchFamily="18" charset="0"/>
            </a:endParaRPr>
          </a:p>
        </p:txBody>
      </p:sp>
      <p:graphicFrame>
        <p:nvGraphicFramePr>
          <p:cNvPr id="8" name="Table 8">
            <a:extLst>
              <a:ext uri="{FF2B5EF4-FFF2-40B4-BE49-F238E27FC236}">
                <a16:creationId xmlns:a16="http://schemas.microsoft.com/office/drawing/2014/main" id="{184DB044-5A2D-44F4-89F5-403205E51D34}"/>
              </a:ext>
            </a:extLst>
          </p:cNvPr>
          <p:cNvGraphicFramePr>
            <a:graphicFrameLocks noGrp="1"/>
          </p:cNvGraphicFramePr>
          <p:nvPr>
            <p:ph idx="1"/>
            <p:extLst>
              <p:ext uri="{D42A27DB-BD31-4B8C-83A1-F6EECF244321}">
                <p14:modId xmlns:p14="http://schemas.microsoft.com/office/powerpoint/2010/main" val="476813560"/>
              </p:ext>
            </p:extLst>
          </p:nvPr>
        </p:nvGraphicFramePr>
        <p:xfrm>
          <a:off x="995045" y="1733491"/>
          <a:ext cx="7153910" cy="4240156"/>
        </p:xfrm>
        <a:graphic>
          <a:graphicData uri="http://schemas.openxmlformats.org/drawingml/2006/table">
            <a:tbl>
              <a:tblPr firstRow="1" bandRow="1">
                <a:tableStyleId>{F5AB1C69-6EDB-4FF4-983F-18BD219EF322}</a:tableStyleId>
              </a:tblPr>
              <a:tblGrid>
                <a:gridCol w="1540222">
                  <a:extLst>
                    <a:ext uri="{9D8B030D-6E8A-4147-A177-3AD203B41FA5}">
                      <a16:colId xmlns:a16="http://schemas.microsoft.com/office/drawing/2014/main" val="4115884953"/>
                    </a:ext>
                  </a:extLst>
                </a:gridCol>
                <a:gridCol w="2562044">
                  <a:extLst>
                    <a:ext uri="{9D8B030D-6E8A-4147-A177-3AD203B41FA5}">
                      <a16:colId xmlns:a16="http://schemas.microsoft.com/office/drawing/2014/main" val="1347757700"/>
                    </a:ext>
                  </a:extLst>
                </a:gridCol>
                <a:gridCol w="3051644">
                  <a:extLst>
                    <a:ext uri="{9D8B030D-6E8A-4147-A177-3AD203B41FA5}">
                      <a16:colId xmlns:a16="http://schemas.microsoft.com/office/drawing/2014/main" val="3130919494"/>
                    </a:ext>
                  </a:extLst>
                </a:gridCol>
              </a:tblGrid>
              <a:tr h="453708">
                <a:tc>
                  <a:txBody>
                    <a:bodyPr/>
                    <a:lstStyle/>
                    <a:p>
                      <a:pPr algn="ctr"/>
                      <a:r>
                        <a:rPr lang="en-US" sz="1300">
                          <a:latin typeface="Verdana" panose="020B0604030504040204" pitchFamily="34" charset="0"/>
                          <a:ea typeface="Verdana" panose="020B0604030504040204" pitchFamily="34" charset="0"/>
                        </a:rPr>
                        <a:t>State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a:latin typeface="Verdana" panose="020B0604030504040204" pitchFamily="34" charset="0"/>
                          <a:ea typeface="Verdana" panose="020B0604030504040204" pitchFamily="34" charset="0"/>
                        </a:rPr>
                        <a:t>Projected job loss if $600 UI extension expires</a:t>
                      </a:r>
                    </a:p>
                  </a:txBody>
                  <a:tcPr/>
                </a:tc>
                <a:tc>
                  <a:txBody>
                    <a:bodyPr/>
                    <a:lstStyle/>
                    <a:p>
                      <a:pPr algn="ctr"/>
                      <a:r>
                        <a:rPr lang="en-US" sz="1300">
                          <a:latin typeface="Verdana" panose="020B0604030504040204" pitchFamily="34" charset="0"/>
                          <a:ea typeface="Verdana" panose="020B0604030504040204" pitchFamily="34" charset="0"/>
                        </a:rPr>
                        <a:t>Projected job loss as a share of state employment</a:t>
                      </a:r>
                    </a:p>
                  </a:txBody>
                  <a:tcPr/>
                </a:tc>
                <a:extLst>
                  <a:ext uri="{0D108BD9-81ED-4DB2-BD59-A6C34878D82A}">
                    <a16:rowId xmlns:a16="http://schemas.microsoft.com/office/drawing/2014/main" val="2010731203"/>
                  </a:ext>
                </a:extLst>
              </a:tr>
              <a:tr h="345007">
                <a:tc>
                  <a:txBody>
                    <a:bodyPr/>
                    <a:lstStyle/>
                    <a:p>
                      <a:pPr algn="l"/>
                      <a:r>
                        <a:rPr lang="en-US" sz="1300">
                          <a:latin typeface="Verdana" panose="020B0604030504040204" pitchFamily="34" charset="0"/>
                          <a:ea typeface="Verdana" panose="020B0604030504040204" pitchFamily="34" charset="0"/>
                        </a:rPr>
                        <a:t>Alaska</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a:latin typeface="Verdana" panose="020B0604030504040204" pitchFamily="34" charset="0"/>
                          <a:ea typeface="Verdana" panose="020B0604030504040204" pitchFamily="34" charset="0"/>
                        </a:rPr>
                        <a:t>12,458</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3.8%</a:t>
                      </a:r>
                    </a:p>
                  </a:txBody>
                  <a:tcPr/>
                </a:tc>
                <a:extLst>
                  <a:ext uri="{0D108BD9-81ED-4DB2-BD59-A6C34878D82A}">
                    <a16:rowId xmlns:a16="http://schemas.microsoft.com/office/drawing/2014/main" val="987873031"/>
                  </a:ext>
                </a:extLst>
              </a:tr>
              <a:tr h="345007">
                <a:tc>
                  <a:txBody>
                    <a:bodyPr/>
                    <a:lstStyle/>
                    <a:p>
                      <a:pPr algn="l"/>
                      <a:r>
                        <a:rPr lang="en-US" sz="1300">
                          <a:latin typeface="Verdana" panose="020B0604030504040204" pitchFamily="34" charset="0"/>
                          <a:ea typeface="Verdana" panose="020B0604030504040204" pitchFamily="34" charset="0"/>
                        </a:rPr>
                        <a:t>Arizona</a:t>
                      </a:r>
                    </a:p>
                  </a:txBody>
                  <a:tcPr/>
                </a:tc>
                <a:tc>
                  <a:txBody>
                    <a:bodyPr/>
                    <a:lstStyle/>
                    <a:p>
                      <a:pPr algn="ctr"/>
                      <a:r>
                        <a:rPr lang="en-US" sz="1300">
                          <a:latin typeface="Verdana" panose="020B0604030504040204" pitchFamily="34" charset="0"/>
                          <a:ea typeface="Verdana" panose="020B0604030504040204" pitchFamily="34" charset="0"/>
                        </a:rPr>
                        <a:t>55,566</a:t>
                      </a:r>
                    </a:p>
                  </a:txBody>
                  <a:tcPr/>
                </a:tc>
                <a:tc>
                  <a:txBody>
                    <a:bodyPr/>
                    <a:lstStyle/>
                    <a:p>
                      <a:pPr algn="ctr"/>
                      <a:r>
                        <a:rPr lang="en-US" sz="1300">
                          <a:latin typeface="Verdana" panose="020B0604030504040204" pitchFamily="34" charset="0"/>
                          <a:ea typeface="Verdana" panose="020B0604030504040204" pitchFamily="34" charset="0"/>
                        </a:rPr>
                        <a:t>1.9%</a:t>
                      </a:r>
                    </a:p>
                  </a:txBody>
                  <a:tcPr/>
                </a:tc>
                <a:extLst>
                  <a:ext uri="{0D108BD9-81ED-4DB2-BD59-A6C34878D82A}">
                    <a16:rowId xmlns:a16="http://schemas.microsoft.com/office/drawing/2014/main" val="1790167681"/>
                  </a:ext>
                </a:extLst>
              </a:tr>
              <a:tr h="345007">
                <a:tc>
                  <a:txBody>
                    <a:bodyPr/>
                    <a:lstStyle/>
                    <a:p>
                      <a:pPr algn="l"/>
                      <a:r>
                        <a:rPr lang="en-US" sz="1300">
                          <a:latin typeface="Verdana" panose="020B0604030504040204" pitchFamily="34" charset="0"/>
                          <a:ea typeface="Verdana" panose="020B0604030504040204" pitchFamily="34" charset="0"/>
                        </a:rPr>
                        <a:t>Colorado</a:t>
                      </a:r>
                    </a:p>
                  </a:txBody>
                  <a:tcPr/>
                </a:tc>
                <a:tc>
                  <a:txBody>
                    <a:bodyPr/>
                    <a:lstStyle/>
                    <a:p>
                      <a:pPr algn="ctr"/>
                      <a:r>
                        <a:rPr lang="en-US" sz="1300">
                          <a:latin typeface="Verdana" panose="020B0604030504040204" pitchFamily="34" charset="0"/>
                          <a:ea typeface="Verdana" panose="020B0604030504040204" pitchFamily="34" charset="0"/>
                        </a:rPr>
                        <a:t>66,898</a:t>
                      </a:r>
                    </a:p>
                  </a:txBody>
                  <a:tcPr/>
                </a:tc>
                <a:tc>
                  <a:txBody>
                    <a:bodyPr/>
                    <a:lstStyle/>
                    <a:p>
                      <a:pPr algn="ctr"/>
                      <a:r>
                        <a:rPr lang="en-US" sz="1300">
                          <a:latin typeface="Verdana" panose="020B0604030504040204" pitchFamily="34" charset="0"/>
                          <a:ea typeface="Verdana" panose="020B0604030504040204" pitchFamily="34" charset="0"/>
                        </a:rPr>
                        <a:t>2.4%</a:t>
                      </a:r>
                    </a:p>
                  </a:txBody>
                  <a:tcPr/>
                </a:tc>
                <a:extLst>
                  <a:ext uri="{0D108BD9-81ED-4DB2-BD59-A6C34878D82A}">
                    <a16:rowId xmlns:a16="http://schemas.microsoft.com/office/drawing/2014/main" val="2869506794"/>
                  </a:ext>
                </a:extLst>
              </a:tr>
              <a:tr h="345007">
                <a:tc>
                  <a:txBody>
                    <a:bodyPr/>
                    <a:lstStyle/>
                    <a:p>
                      <a:pPr algn="l"/>
                      <a:r>
                        <a:rPr lang="en-US" sz="1300">
                          <a:latin typeface="Verdana" panose="020B0604030504040204" pitchFamily="34" charset="0"/>
                          <a:ea typeface="Verdana" panose="020B0604030504040204" pitchFamily="34" charset="0"/>
                        </a:rPr>
                        <a:t>Florida</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a:latin typeface="Verdana" panose="020B0604030504040204" pitchFamily="34" charset="0"/>
                          <a:ea typeface="Verdana" panose="020B0604030504040204" pitchFamily="34" charset="0"/>
                        </a:rPr>
                        <a:t>244,921</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2.7%</a:t>
                      </a:r>
                    </a:p>
                  </a:txBody>
                  <a:tcPr/>
                </a:tc>
                <a:extLst>
                  <a:ext uri="{0D108BD9-81ED-4DB2-BD59-A6C34878D82A}">
                    <a16:rowId xmlns:a16="http://schemas.microsoft.com/office/drawing/2014/main" val="2324726247"/>
                  </a:ext>
                </a:extLst>
              </a:tr>
              <a:tr h="345007">
                <a:tc>
                  <a:txBody>
                    <a:bodyPr/>
                    <a:lstStyle/>
                    <a:p>
                      <a:pPr algn="l"/>
                      <a:r>
                        <a:rPr lang="en-US" sz="1300">
                          <a:latin typeface="Verdana" panose="020B0604030504040204" pitchFamily="34" charset="0"/>
                          <a:ea typeface="Verdana" panose="020B0604030504040204" pitchFamily="34" charset="0"/>
                        </a:rPr>
                        <a:t>Georgia</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a:latin typeface="Verdana" panose="020B0604030504040204" pitchFamily="34" charset="0"/>
                          <a:ea typeface="Verdana" panose="020B0604030504040204" pitchFamily="34" charset="0"/>
                        </a:rPr>
                        <a:t>186,605</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4.0%</a:t>
                      </a:r>
                    </a:p>
                  </a:txBody>
                  <a:tcPr/>
                </a:tc>
                <a:extLst>
                  <a:ext uri="{0D108BD9-81ED-4DB2-BD59-A6C34878D82A}">
                    <a16:rowId xmlns:a16="http://schemas.microsoft.com/office/drawing/2014/main" val="3483169037"/>
                  </a:ext>
                </a:extLst>
              </a:tr>
              <a:tr h="302406">
                <a:tc>
                  <a:txBody>
                    <a:bodyPr/>
                    <a:lstStyle/>
                    <a:p>
                      <a:pPr algn="l"/>
                      <a:r>
                        <a:rPr lang="en-US" sz="1300">
                          <a:latin typeface="Verdana" panose="020B0604030504040204" pitchFamily="34" charset="0"/>
                          <a:ea typeface="Verdana" panose="020B0604030504040204" pitchFamily="34" charset="0"/>
                        </a:rPr>
                        <a:t>Iowa</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a:latin typeface="Verdana" panose="020B0604030504040204" pitchFamily="34" charset="0"/>
                          <a:ea typeface="Verdana" panose="020B0604030504040204" pitchFamily="34" charset="0"/>
                        </a:rPr>
                        <a:t>42,580</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2.7%</a:t>
                      </a:r>
                    </a:p>
                  </a:txBody>
                  <a:tcPr/>
                </a:tc>
                <a:extLst>
                  <a:ext uri="{0D108BD9-81ED-4DB2-BD59-A6C34878D82A}">
                    <a16:rowId xmlns:a16="http://schemas.microsoft.com/office/drawing/2014/main" val="2995844130"/>
                  </a:ext>
                </a:extLst>
              </a:tr>
              <a:tr h="345007">
                <a:tc>
                  <a:txBody>
                    <a:bodyPr/>
                    <a:lstStyle/>
                    <a:p>
                      <a:pPr algn="l"/>
                      <a:r>
                        <a:rPr lang="en-US" sz="1300">
                          <a:latin typeface="Verdana" panose="020B0604030504040204" pitchFamily="34" charset="0"/>
                          <a:ea typeface="Verdana" panose="020B0604030504040204" pitchFamily="34" charset="0"/>
                        </a:rPr>
                        <a:t>Maine</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a:latin typeface="Verdana" panose="020B0604030504040204" pitchFamily="34" charset="0"/>
                          <a:ea typeface="Verdana" panose="020B0604030504040204" pitchFamily="34" charset="0"/>
                        </a:rPr>
                        <a:t>18,025</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2.8%</a:t>
                      </a:r>
                    </a:p>
                  </a:txBody>
                  <a:tcPr/>
                </a:tc>
                <a:extLst>
                  <a:ext uri="{0D108BD9-81ED-4DB2-BD59-A6C34878D82A}">
                    <a16:rowId xmlns:a16="http://schemas.microsoft.com/office/drawing/2014/main" val="792907132"/>
                  </a:ext>
                </a:extLst>
              </a:tr>
              <a:tr h="345007">
                <a:tc>
                  <a:txBody>
                    <a:bodyPr/>
                    <a:lstStyle/>
                    <a:p>
                      <a:pPr algn="l"/>
                      <a:r>
                        <a:rPr lang="en-US" sz="1300">
                          <a:latin typeface="Verdana" panose="020B0604030504040204" pitchFamily="34" charset="0"/>
                          <a:ea typeface="Verdana" panose="020B0604030504040204" pitchFamily="34" charset="0"/>
                        </a:rPr>
                        <a:t>Michigan</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a:latin typeface="Verdana" panose="020B0604030504040204" pitchFamily="34" charset="0"/>
                          <a:ea typeface="Verdana" panose="020B0604030504040204" pitchFamily="34" charset="0"/>
                        </a:rPr>
                        <a:t>194,520</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4.4%</a:t>
                      </a:r>
                    </a:p>
                  </a:txBody>
                  <a:tcPr/>
                </a:tc>
                <a:extLst>
                  <a:ext uri="{0D108BD9-81ED-4DB2-BD59-A6C34878D82A}">
                    <a16:rowId xmlns:a16="http://schemas.microsoft.com/office/drawing/2014/main" val="3175365307"/>
                  </a:ext>
                </a:extLst>
              </a:tr>
              <a:tr h="345007">
                <a:tc>
                  <a:txBody>
                    <a:bodyPr/>
                    <a:lstStyle/>
                    <a:p>
                      <a:pPr algn="l"/>
                      <a:r>
                        <a:rPr lang="en-US" sz="1300">
                          <a:latin typeface="Verdana" panose="020B0604030504040204" pitchFamily="34" charset="0"/>
                          <a:ea typeface="Verdana" panose="020B0604030504040204" pitchFamily="34" charset="0"/>
                        </a:rPr>
                        <a:t>Montana</a:t>
                      </a:r>
                    </a:p>
                  </a:txBody>
                  <a:tcPr/>
                </a:tc>
                <a:tc>
                  <a:txBody>
                    <a:bodyPr/>
                    <a:lstStyle/>
                    <a:p>
                      <a:pPr algn="ctr"/>
                      <a:r>
                        <a:rPr lang="en-US" sz="1300">
                          <a:latin typeface="Verdana" panose="020B0604030504040204" pitchFamily="34" charset="0"/>
                          <a:ea typeface="Verdana" panose="020B0604030504040204" pitchFamily="34" charset="0"/>
                        </a:rPr>
                        <a:t>11,800</a:t>
                      </a:r>
                    </a:p>
                  </a:txBody>
                  <a:tcPr/>
                </a:tc>
                <a:tc>
                  <a:txBody>
                    <a:bodyPr/>
                    <a:lstStyle/>
                    <a:p>
                      <a:pPr algn="ctr"/>
                      <a:r>
                        <a:rPr lang="en-US" sz="1300">
                          <a:latin typeface="Verdana" panose="020B0604030504040204" pitchFamily="34" charset="0"/>
                          <a:ea typeface="Verdana" panose="020B0604030504040204" pitchFamily="34" charset="0"/>
                        </a:rPr>
                        <a:t>2.4%</a:t>
                      </a:r>
                    </a:p>
                  </a:txBody>
                  <a:tcPr/>
                </a:tc>
                <a:extLst>
                  <a:ext uri="{0D108BD9-81ED-4DB2-BD59-A6C34878D82A}">
                    <a16:rowId xmlns:a16="http://schemas.microsoft.com/office/drawing/2014/main" val="10609708"/>
                  </a:ext>
                </a:extLst>
              </a:tr>
              <a:tr h="345007">
                <a:tc>
                  <a:txBody>
                    <a:bodyPr/>
                    <a:lstStyle/>
                    <a:p>
                      <a:pPr algn="l"/>
                      <a:r>
                        <a:rPr lang="en-US" sz="1300">
                          <a:latin typeface="Verdana" panose="020B0604030504040204" pitchFamily="34" charset="0"/>
                          <a:ea typeface="Verdana" panose="020B0604030504040204" pitchFamily="34" charset="0"/>
                        </a:rPr>
                        <a:t>Nevada</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a:latin typeface="Verdana" panose="020B0604030504040204" pitchFamily="34" charset="0"/>
                          <a:ea typeface="Verdana" panose="020B0604030504040204" pitchFamily="34" charset="0"/>
                        </a:rPr>
                        <a:t>84,166</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5.9%</a:t>
                      </a:r>
                    </a:p>
                  </a:txBody>
                  <a:tcPr/>
                </a:tc>
                <a:extLst>
                  <a:ext uri="{0D108BD9-81ED-4DB2-BD59-A6C34878D82A}">
                    <a16:rowId xmlns:a16="http://schemas.microsoft.com/office/drawing/2014/main" val="2983028511"/>
                  </a:ext>
                </a:extLst>
              </a:tr>
              <a:tr h="345007">
                <a:tc>
                  <a:txBody>
                    <a:bodyPr/>
                    <a:lstStyle/>
                    <a:p>
                      <a:pPr algn="l"/>
                      <a:r>
                        <a:rPr lang="en-US" sz="1300">
                          <a:latin typeface="Verdana" panose="020B0604030504040204" pitchFamily="34" charset="0"/>
                          <a:ea typeface="Verdana" panose="020B0604030504040204" pitchFamily="34" charset="0"/>
                        </a:rPr>
                        <a:t>North Carolina</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a:latin typeface="Verdana" panose="020B0604030504040204" pitchFamily="34" charset="0"/>
                          <a:ea typeface="Verdana" panose="020B0604030504040204" pitchFamily="34" charset="0"/>
                        </a:rPr>
                        <a:t>142,496</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3.1%</a:t>
                      </a:r>
                    </a:p>
                  </a:txBody>
                  <a:tcPr/>
                </a:tc>
                <a:extLst>
                  <a:ext uri="{0D108BD9-81ED-4DB2-BD59-A6C34878D82A}">
                    <a16:rowId xmlns:a16="http://schemas.microsoft.com/office/drawing/2014/main" val="1457362290"/>
                  </a:ext>
                </a:extLst>
              </a:tr>
            </a:tbl>
          </a:graphicData>
        </a:graphic>
      </p:graphicFrame>
      <p:sp>
        <p:nvSpPr>
          <p:cNvPr id="13" name="TextBox 12">
            <a:extLst>
              <a:ext uri="{FF2B5EF4-FFF2-40B4-BE49-F238E27FC236}">
                <a16:creationId xmlns:a16="http://schemas.microsoft.com/office/drawing/2014/main" id="{7EC7EE44-F816-41BD-B657-DFF8104239B2}"/>
              </a:ext>
            </a:extLst>
          </p:cNvPr>
          <p:cNvSpPr txBox="1"/>
          <p:nvPr/>
        </p:nvSpPr>
        <p:spPr>
          <a:xfrm>
            <a:off x="2692400" y="6156724"/>
            <a:ext cx="5507990" cy="553998"/>
          </a:xfrm>
          <a:prstGeom prst="rect">
            <a:avLst/>
          </a:prstGeom>
          <a:noFill/>
        </p:spPr>
        <p:txBody>
          <a:bodyPr wrap="square" rtlCol="0">
            <a:spAutoFit/>
          </a:bodyPr>
          <a:lstStyle/>
          <a:p>
            <a:pPr algn="r"/>
            <a:r>
              <a:rPr lang="en-US" sz="1000" i="1">
                <a:latin typeface="Verdana" panose="020B0604030504040204" pitchFamily="34" charset="0"/>
                <a:ea typeface="Verdana" panose="020B0604030504040204" pitchFamily="34" charset="0"/>
              </a:rPr>
              <a:t>Source: Economic Policy Institute analysis, based on data from the National Income and Product Accounts (Bureau of Economic Analysis) and the Congressional Budget Office</a:t>
            </a:r>
          </a:p>
        </p:txBody>
      </p:sp>
    </p:spTree>
    <p:extLst>
      <p:ext uri="{BB962C8B-B14F-4D97-AF65-F5344CB8AC3E}">
        <p14:creationId xmlns:p14="http://schemas.microsoft.com/office/powerpoint/2010/main" val="3234380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F11BB-491E-4C12-9A27-4A15F18F238A}"/>
              </a:ext>
            </a:extLst>
          </p:cNvPr>
          <p:cNvSpPr>
            <a:spLocks noGrp="1"/>
          </p:cNvSpPr>
          <p:nvPr>
            <p:ph type="title"/>
          </p:nvPr>
        </p:nvSpPr>
        <p:spPr>
          <a:xfrm>
            <a:off x="262255" y="0"/>
            <a:ext cx="7886700" cy="1325563"/>
          </a:xfrm>
        </p:spPr>
        <p:txBody>
          <a:bodyPr>
            <a:normAutofit/>
          </a:bodyPr>
          <a:lstStyle/>
          <a:p>
            <a:r>
              <a:rPr lang="en-US" sz="2600">
                <a:latin typeface="Rockwell" panose="02060603020205020403" pitchFamily="18" charset="0"/>
              </a:rPr>
              <a:t>Insufficient aid to state and local governments will </a:t>
            </a:r>
            <a:r>
              <a:rPr lang="en-US" sz="2600">
                <a:latin typeface="Rockwell" panose="02060603020205020403" pitchFamily="18" charset="0"/>
                <a:ea typeface="Verdana" panose="020B0604030504040204" pitchFamily="34" charset="0"/>
              </a:rPr>
              <a:t>lead to a loss of jobs for an </a:t>
            </a:r>
            <a:r>
              <a:rPr lang="en-US" sz="2600" b="1">
                <a:latin typeface="Rockwell" panose="02060603020205020403" pitchFamily="18" charset="0"/>
                <a:ea typeface="Verdana" panose="020B0604030504040204" pitchFamily="34" charset="0"/>
              </a:rPr>
              <a:t>additional 5.3 million worke</a:t>
            </a:r>
            <a:r>
              <a:rPr lang="en-US" sz="2600">
                <a:latin typeface="Rockwell" panose="02060603020205020403" pitchFamily="18" charset="0"/>
                <a:ea typeface="Verdana" panose="020B0604030504040204" pitchFamily="34" charset="0"/>
              </a:rPr>
              <a:t>rs</a:t>
            </a:r>
            <a:endParaRPr lang="en-US" sz="2600">
              <a:latin typeface="Rockwell" panose="02060603020205020403" pitchFamily="18" charset="0"/>
            </a:endParaRPr>
          </a:p>
        </p:txBody>
      </p:sp>
      <p:graphicFrame>
        <p:nvGraphicFramePr>
          <p:cNvPr id="4" name="Table 8">
            <a:extLst>
              <a:ext uri="{FF2B5EF4-FFF2-40B4-BE49-F238E27FC236}">
                <a16:creationId xmlns:a16="http://schemas.microsoft.com/office/drawing/2014/main" id="{84F27573-4140-4D8B-9418-CF4ED24A9015}"/>
              </a:ext>
            </a:extLst>
          </p:cNvPr>
          <p:cNvGraphicFramePr>
            <a:graphicFrameLocks noGrp="1"/>
          </p:cNvGraphicFramePr>
          <p:nvPr>
            <p:ph idx="1"/>
            <p:extLst>
              <p:ext uri="{D42A27DB-BD31-4B8C-83A1-F6EECF244321}">
                <p14:modId xmlns:p14="http://schemas.microsoft.com/office/powerpoint/2010/main" val="2764280546"/>
              </p:ext>
            </p:extLst>
          </p:nvPr>
        </p:nvGraphicFramePr>
        <p:xfrm>
          <a:off x="995045" y="1733491"/>
          <a:ext cx="7153910" cy="4240156"/>
        </p:xfrm>
        <a:graphic>
          <a:graphicData uri="http://schemas.openxmlformats.org/drawingml/2006/table">
            <a:tbl>
              <a:tblPr firstRow="1" bandRow="1">
                <a:tableStyleId>{F5AB1C69-6EDB-4FF4-983F-18BD219EF322}</a:tableStyleId>
              </a:tblPr>
              <a:tblGrid>
                <a:gridCol w="1540222">
                  <a:extLst>
                    <a:ext uri="{9D8B030D-6E8A-4147-A177-3AD203B41FA5}">
                      <a16:colId xmlns:a16="http://schemas.microsoft.com/office/drawing/2014/main" val="4115884953"/>
                    </a:ext>
                  </a:extLst>
                </a:gridCol>
                <a:gridCol w="2562044">
                  <a:extLst>
                    <a:ext uri="{9D8B030D-6E8A-4147-A177-3AD203B41FA5}">
                      <a16:colId xmlns:a16="http://schemas.microsoft.com/office/drawing/2014/main" val="1347757700"/>
                    </a:ext>
                  </a:extLst>
                </a:gridCol>
                <a:gridCol w="3051644">
                  <a:extLst>
                    <a:ext uri="{9D8B030D-6E8A-4147-A177-3AD203B41FA5}">
                      <a16:colId xmlns:a16="http://schemas.microsoft.com/office/drawing/2014/main" val="3130919494"/>
                    </a:ext>
                  </a:extLst>
                </a:gridCol>
              </a:tblGrid>
              <a:tr h="453708">
                <a:tc>
                  <a:txBody>
                    <a:bodyPr/>
                    <a:lstStyle/>
                    <a:p>
                      <a:pPr algn="ctr"/>
                      <a:r>
                        <a:rPr lang="en-US" sz="1300">
                          <a:latin typeface="Verdana" panose="020B0604030504040204" pitchFamily="34" charset="0"/>
                          <a:ea typeface="Verdana" panose="020B0604030504040204" pitchFamily="34" charset="0"/>
                        </a:rPr>
                        <a:t>State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a:latin typeface="Verdana" panose="020B0604030504040204" pitchFamily="34" charset="0"/>
                          <a:ea typeface="Verdana" panose="020B0604030504040204" pitchFamily="34" charset="0"/>
                        </a:rPr>
                        <a:t>Projected job loss without state aid</a:t>
                      </a:r>
                    </a:p>
                  </a:txBody>
                  <a:tcPr/>
                </a:tc>
                <a:tc>
                  <a:txBody>
                    <a:bodyPr/>
                    <a:lstStyle/>
                    <a:p>
                      <a:pPr algn="ctr"/>
                      <a:r>
                        <a:rPr lang="en-US" sz="1300">
                          <a:latin typeface="Verdana" panose="020B0604030504040204" pitchFamily="34" charset="0"/>
                          <a:ea typeface="Verdana" panose="020B0604030504040204" pitchFamily="34" charset="0"/>
                        </a:rPr>
                        <a:t>Projected job loss as a share of state employment</a:t>
                      </a:r>
                    </a:p>
                  </a:txBody>
                  <a:tcPr/>
                </a:tc>
                <a:extLst>
                  <a:ext uri="{0D108BD9-81ED-4DB2-BD59-A6C34878D82A}">
                    <a16:rowId xmlns:a16="http://schemas.microsoft.com/office/drawing/2014/main" val="2010731203"/>
                  </a:ext>
                </a:extLst>
              </a:tr>
              <a:tr h="345007">
                <a:tc>
                  <a:txBody>
                    <a:bodyPr/>
                    <a:lstStyle/>
                    <a:p>
                      <a:pPr algn="l"/>
                      <a:r>
                        <a:rPr lang="en-US" sz="1300">
                          <a:latin typeface="Verdana" panose="020B0604030504040204" pitchFamily="34" charset="0"/>
                          <a:ea typeface="Verdana" panose="020B0604030504040204" pitchFamily="34" charset="0"/>
                        </a:rPr>
                        <a:t>Alaska</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a:latin typeface="Verdana" panose="020B0604030504040204" pitchFamily="34" charset="0"/>
                          <a:ea typeface="Verdana" panose="020B0604030504040204" pitchFamily="34" charset="0"/>
                        </a:rPr>
                        <a:t>16,500</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5.0%</a:t>
                      </a:r>
                    </a:p>
                  </a:txBody>
                  <a:tcPr/>
                </a:tc>
                <a:extLst>
                  <a:ext uri="{0D108BD9-81ED-4DB2-BD59-A6C34878D82A}">
                    <a16:rowId xmlns:a16="http://schemas.microsoft.com/office/drawing/2014/main" val="987873031"/>
                  </a:ext>
                </a:extLst>
              </a:tr>
              <a:tr h="345007">
                <a:tc>
                  <a:txBody>
                    <a:bodyPr/>
                    <a:lstStyle/>
                    <a:p>
                      <a:pPr algn="l"/>
                      <a:r>
                        <a:rPr lang="en-US" sz="1300">
                          <a:latin typeface="Verdana" panose="020B0604030504040204" pitchFamily="34" charset="0"/>
                          <a:ea typeface="Verdana" panose="020B0604030504040204" pitchFamily="34" charset="0"/>
                        </a:rPr>
                        <a:t>Arizona</a:t>
                      </a:r>
                    </a:p>
                  </a:txBody>
                  <a:tcPr/>
                </a:tc>
                <a:tc>
                  <a:txBody>
                    <a:bodyPr/>
                    <a:lstStyle/>
                    <a:p>
                      <a:pPr algn="ctr"/>
                      <a:r>
                        <a:rPr lang="en-US" sz="1300">
                          <a:latin typeface="Verdana" panose="020B0604030504040204" pitchFamily="34" charset="0"/>
                          <a:ea typeface="Verdana" panose="020B0604030504040204" pitchFamily="34" charset="0"/>
                        </a:rPr>
                        <a:t>95,200</a:t>
                      </a: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3.2%</a:t>
                      </a:r>
                    </a:p>
                  </a:txBody>
                  <a:tcPr/>
                </a:tc>
                <a:extLst>
                  <a:ext uri="{0D108BD9-81ED-4DB2-BD59-A6C34878D82A}">
                    <a16:rowId xmlns:a16="http://schemas.microsoft.com/office/drawing/2014/main" val="1790167681"/>
                  </a:ext>
                </a:extLst>
              </a:tr>
              <a:tr h="345007">
                <a:tc>
                  <a:txBody>
                    <a:bodyPr/>
                    <a:lstStyle/>
                    <a:p>
                      <a:pPr algn="l"/>
                      <a:r>
                        <a:rPr lang="en-US" sz="1300">
                          <a:latin typeface="Verdana" panose="020B0604030504040204" pitchFamily="34" charset="0"/>
                          <a:ea typeface="Verdana" panose="020B0604030504040204" pitchFamily="34" charset="0"/>
                        </a:rPr>
                        <a:t>Colorado</a:t>
                      </a:r>
                    </a:p>
                  </a:txBody>
                  <a:tcPr/>
                </a:tc>
                <a:tc>
                  <a:txBody>
                    <a:bodyPr/>
                    <a:lstStyle/>
                    <a:p>
                      <a:pPr algn="ctr"/>
                      <a:r>
                        <a:rPr lang="en-US" sz="1300">
                          <a:latin typeface="Verdana" panose="020B0604030504040204" pitchFamily="34" charset="0"/>
                          <a:ea typeface="Verdana" panose="020B0604030504040204" pitchFamily="34" charset="0"/>
                        </a:rPr>
                        <a:t>97,100</a:t>
                      </a: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3.5%</a:t>
                      </a:r>
                    </a:p>
                  </a:txBody>
                  <a:tcPr/>
                </a:tc>
                <a:extLst>
                  <a:ext uri="{0D108BD9-81ED-4DB2-BD59-A6C34878D82A}">
                    <a16:rowId xmlns:a16="http://schemas.microsoft.com/office/drawing/2014/main" val="2869506794"/>
                  </a:ext>
                </a:extLst>
              </a:tr>
              <a:tr h="345007">
                <a:tc>
                  <a:txBody>
                    <a:bodyPr/>
                    <a:lstStyle/>
                    <a:p>
                      <a:pPr algn="l"/>
                      <a:r>
                        <a:rPr lang="en-US" sz="1300">
                          <a:latin typeface="Verdana" panose="020B0604030504040204" pitchFamily="34" charset="0"/>
                          <a:ea typeface="Verdana" panose="020B0604030504040204" pitchFamily="34" charset="0"/>
                        </a:rPr>
                        <a:t>Florida</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a:latin typeface="Verdana" panose="020B0604030504040204" pitchFamily="34" charset="0"/>
                          <a:ea typeface="Verdana" panose="020B0604030504040204" pitchFamily="34" charset="0"/>
                        </a:rPr>
                        <a:t>280,800</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3.1%</a:t>
                      </a:r>
                    </a:p>
                  </a:txBody>
                  <a:tcPr/>
                </a:tc>
                <a:extLst>
                  <a:ext uri="{0D108BD9-81ED-4DB2-BD59-A6C34878D82A}">
                    <a16:rowId xmlns:a16="http://schemas.microsoft.com/office/drawing/2014/main" val="2324726247"/>
                  </a:ext>
                </a:extLst>
              </a:tr>
              <a:tr h="345007">
                <a:tc>
                  <a:txBody>
                    <a:bodyPr/>
                    <a:lstStyle/>
                    <a:p>
                      <a:pPr algn="l"/>
                      <a:r>
                        <a:rPr lang="en-US" sz="1300">
                          <a:latin typeface="Verdana" panose="020B0604030504040204" pitchFamily="34" charset="0"/>
                          <a:ea typeface="Verdana" panose="020B0604030504040204" pitchFamily="34" charset="0"/>
                        </a:rPr>
                        <a:t>Georgia</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a:latin typeface="Verdana" panose="020B0604030504040204" pitchFamily="34" charset="0"/>
                          <a:ea typeface="Verdana" panose="020B0604030504040204" pitchFamily="34" charset="0"/>
                        </a:rPr>
                        <a:t>148,100</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3.2%</a:t>
                      </a:r>
                    </a:p>
                  </a:txBody>
                  <a:tcPr/>
                </a:tc>
                <a:extLst>
                  <a:ext uri="{0D108BD9-81ED-4DB2-BD59-A6C34878D82A}">
                    <a16:rowId xmlns:a16="http://schemas.microsoft.com/office/drawing/2014/main" val="3483169037"/>
                  </a:ext>
                </a:extLst>
              </a:tr>
              <a:tr h="302406">
                <a:tc>
                  <a:txBody>
                    <a:bodyPr/>
                    <a:lstStyle/>
                    <a:p>
                      <a:pPr algn="l"/>
                      <a:r>
                        <a:rPr lang="en-US" sz="1300">
                          <a:latin typeface="Verdana" panose="020B0604030504040204" pitchFamily="34" charset="0"/>
                          <a:ea typeface="Verdana" panose="020B0604030504040204" pitchFamily="34" charset="0"/>
                        </a:rPr>
                        <a:t>Iowa</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a:latin typeface="Verdana" panose="020B0604030504040204" pitchFamily="34" charset="0"/>
                          <a:ea typeface="Verdana" panose="020B0604030504040204" pitchFamily="34" charset="0"/>
                        </a:rPr>
                        <a:t>57,000</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3.6%</a:t>
                      </a:r>
                    </a:p>
                  </a:txBody>
                  <a:tcPr/>
                </a:tc>
                <a:extLst>
                  <a:ext uri="{0D108BD9-81ED-4DB2-BD59-A6C34878D82A}">
                    <a16:rowId xmlns:a16="http://schemas.microsoft.com/office/drawing/2014/main" val="2995844130"/>
                  </a:ext>
                </a:extLst>
              </a:tr>
              <a:tr h="345007">
                <a:tc>
                  <a:txBody>
                    <a:bodyPr/>
                    <a:lstStyle/>
                    <a:p>
                      <a:pPr algn="l"/>
                      <a:r>
                        <a:rPr lang="en-US" sz="1300">
                          <a:latin typeface="Verdana" panose="020B0604030504040204" pitchFamily="34" charset="0"/>
                          <a:ea typeface="Verdana" panose="020B0604030504040204" pitchFamily="34" charset="0"/>
                        </a:rPr>
                        <a:t>Maine</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a:latin typeface="Verdana" panose="020B0604030504040204" pitchFamily="34" charset="0"/>
                          <a:ea typeface="Verdana" panose="020B0604030504040204" pitchFamily="34" charset="0"/>
                        </a:rPr>
                        <a:t>21,100</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3.3%</a:t>
                      </a:r>
                    </a:p>
                  </a:txBody>
                  <a:tcPr/>
                </a:tc>
                <a:extLst>
                  <a:ext uri="{0D108BD9-81ED-4DB2-BD59-A6C34878D82A}">
                    <a16:rowId xmlns:a16="http://schemas.microsoft.com/office/drawing/2014/main" val="792907132"/>
                  </a:ext>
                </a:extLst>
              </a:tr>
              <a:tr h="345007">
                <a:tc>
                  <a:txBody>
                    <a:bodyPr/>
                    <a:lstStyle/>
                    <a:p>
                      <a:pPr algn="l"/>
                      <a:r>
                        <a:rPr lang="en-US" sz="1300">
                          <a:latin typeface="Verdana" panose="020B0604030504040204" pitchFamily="34" charset="0"/>
                          <a:ea typeface="Verdana" panose="020B0604030504040204" pitchFamily="34" charset="0"/>
                        </a:rPr>
                        <a:t>Michigan</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a:latin typeface="Verdana" panose="020B0604030504040204" pitchFamily="34" charset="0"/>
                          <a:ea typeface="Verdana" panose="020B0604030504040204" pitchFamily="34" charset="0"/>
                        </a:rPr>
                        <a:t>150,200</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3.4%</a:t>
                      </a:r>
                    </a:p>
                  </a:txBody>
                  <a:tcPr/>
                </a:tc>
                <a:extLst>
                  <a:ext uri="{0D108BD9-81ED-4DB2-BD59-A6C34878D82A}">
                    <a16:rowId xmlns:a16="http://schemas.microsoft.com/office/drawing/2014/main" val="3175365307"/>
                  </a:ext>
                </a:extLst>
              </a:tr>
              <a:tr h="345007">
                <a:tc>
                  <a:txBody>
                    <a:bodyPr/>
                    <a:lstStyle/>
                    <a:p>
                      <a:pPr algn="l"/>
                      <a:r>
                        <a:rPr lang="en-US" sz="1300">
                          <a:latin typeface="Verdana" panose="020B0604030504040204" pitchFamily="34" charset="0"/>
                          <a:ea typeface="Verdana" panose="020B0604030504040204" pitchFamily="34" charset="0"/>
                        </a:rPr>
                        <a:t>Montana</a:t>
                      </a:r>
                    </a:p>
                  </a:txBody>
                  <a:tcPr/>
                </a:tc>
                <a:tc>
                  <a:txBody>
                    <a:bodyPr/>
                    <a:lstStyle/>
                    <a:p>
                      <a:pPr algn="ctr"/>
                      <a:r>
                        <a:rPr lang="en-US" sz="1300">
                          <a:latin typeface="Verdana" panose="020B0604030504040204" pitchFamily="34" charset="0"/>
                          <a:ea typeface="Verdana" panose="020B0604030504040204" pitchFamily="34" charset="0"/>
                        </a:rPr>
                        <a:t>17,600</a:t>
                      </a: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3.6%</a:t>
                      </a:r>
                    </a:p>
                  </a:txBody>
                  <a:tcPr/>
                </a:tc>
                <a:extLst>
                  <a:ext uri="{0D108BD9-81ED-4DB2-BD59-A6C34878D82A}">
                    <a16:rowId xmlns:a16="http://schemas.microsoft.com/office/drawing/2014/main" val="10609708"/>
                  </a:ext>
                </a:extLst>
              </a:tr>
              <a:tr h="345007">
                <a:tc>
                  <a:txBody>
                    <a:bodyPr/>
                    <a:lstStyle/>
                    <a:p>
                      <a:pPr algn="l"/>
                      <a:r>
                        <a:rPr lang="en-US" sz="1300">
                          <a:latin typeface="Verdana" panose="020B0604030504040204" pitchFamily="34" charset="0"/>
                          <a:ea typeface="Verdana" panose="020B0604030504040204" pitchFamily="34" charset="0"/>
                        </a:rPr>
                        <a:t>Nevada</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a:latin typeface="Verdana" panose="020B0604030504040204" pitchFamily="34" charset="0"/>
                          <a:ea typeface="Verdana" panose="020B0604030504040204" pitchFamily="34" charset="0"/>
                        </a:rPr>
                        <a:t>42,800</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3.0%</a:t>
                      </a:r>
                    </a:p>
                  </a:txBody>
                  <a:tcPr/>
                </a:tc>
                <a:extLst>
                  <a:ext uri="{0D108BD9-81ED-4DB2-BD59-A6C34878D82A}">
                    <a16:rowId xmlns:a16="http://schemas.microsoft.com/office/drawing/2014/main" val="2983028511"/>
                  </a:ext>
                </a:extLst>
              </a:tr>
              <a:tr h="345007">
                <a:tc>
                  <a:txBody>
                    <a:bodyPr/>
                    <a:lstStyle/>
                    <a:p>
                      <a:pPr algn="l"/>
                      <a:r>
                        <a:rPr lang="en-US" sz="1300">
                          <a:latin typeface="Verdana" panose="020B0604030504040204" pitchFamily="34" charset="0"/>
                          <a:ea typeface="Verdana" panose="020B0604030504040204" pitchFamily="34" charset="0"/>
                        </a:rPr>
                        <a:t>North Carolina</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a:latin typeface="Verdana" panose="020B0604030504040204" pitchFamily="34" charset="0"/>
                          <a:ea typeface="Verdana" panose="020B0604030504040204" pitchFamily="34" charset="0"/>
                        </a:rPr>
                        <a:t>156,500</a:t>
                      </a:r>
                      <a:endParaRPr lang="en-US" sz="1300">
                        <a:solidFill>
                          <a:srgbClr val="FF0000"/>
                        </a:solidFill>
                        <a:latin typeface="Verdana" panose="020B0604030504040204" pitchFamily="34" charset="0"/>
                        <a:ea typeface="Verdana" panose="020B0604030504040204" pitchFamily="34" charset="0"/>
                      </a:endParaRPr>
                    </a:p>
                  </a:txBody>
                  <a:tcPr/>
                </a:tc>
                <a:tc>
                  <a:txBody>
                    <a:bodyPr/>
                    <a:lstStyle/>
                    <a:p>
                      <a:pPr algn="ctr"/>
                      <a:r>
                        <a:rPr lang="en-US" sz="1300" b="1">
                          <a:solidFill>
                            <a:srgbClr val="FF0000"/>
                          </a:solidFill>
                          <a:latin typeface="Verdana" panose="020B0604030504040204" pitchFamily="34" charset="0"/>
                          <a:ea typeface="Verdana" panose="020B0604030504040204" pitchFamily="34" charset="0"/>
                        </a:rPr>
                        <a:t>3.4%</a:t>
                      </a:r>
                    </a:p>
                  </a:txBody>
                  <a:tcPr/>
                </a:tc>
                <a:extLst>
                  <a:ext uri="{0D108BD9-81ED-4DB2-BD59-A6C34878D82A}">
                    <a16:rowId xmlns:a16="http://schemas.microsoft.com/office/drawing/2014/main" val="1457362290"/>
                  </a:ext>
                </a:extLst>
              </a:tr>
            </a:tbl>
          </a:graphicData>
        </a:graphic>
      </p:graphicFrame>
      <p:sp>
        <p:nvSpPr>
          <p:cNvPr id="6" name="Rectangle 5">
            <a:extLst>
              <a:ext uri="{FF2B5EF4-FFF2-40B4-BE49-F238E27FC236}">
                <a16:creationId xmlns:a16="http://schemas.microsoft.com/office/drawing/2014/main" id="{4B36A58E-284D-4E37-9A61-762E86452544}"/>
              </a:ext>
            </a:extLst>
          </p:cNvPr>
          <p:cNvSpPr/>
          <p:nvPr/>
        </p:nvSpPr>
        <p:spPr>
          <a:xfrm>
            <a:off x="3576955" y="6118721"/>
            <a:ext cx="4572000" cy="553998"/>
          </a:xfrm>
          <a:prstGeom prst="rect">
            <a:avLst/>
          </a:prstGeom>
        </p:spPr>
        <p:txBody>
          <a:bodyPr>
            <a:spAutoFit/>
          </a:bodyPr>
          <a:lstStyle/>
          <a:p>
            <a:pPr lvl="0" algn="r"/>
            <a:r>
              <a:rPr lang="en-US" sz="1000" i="1">
                <a:solidFill>
                  <a:prstClr val="black"/>
                </a:solidFill>
                <a:latin typeface="Verdana" panose="020B0604030504040204" pitchFamily="34" charset="0"/>
                <a:ea typeface="Verdana" panose="020B0604030504040204" pitchFamily="34" charset="0"/>
              </a:rPr>
              <a:t>Source: Economic Policy Institute analysis, based on data from the National Income and Product Accounts (Bureau of Economic Analysis) and the Congressional Budget Office</a:t>
            </a:r>
          </a:p>
        </p:txBody>
      </p:sp>
    </p:spTree>
    <p:extLst>
      <p:ext uri="{BB962C8B-B14F-4D97-AF65-F5344CB8AC3E}">
        <p14:creationId xmlns:p14="http://schemas.microsoft.com/office/powerpoint/2010/main" val="432986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3556-89A6-4462-9AA6-804067E42B0D}"/>
              </a:ext>
            </a:extLst>
          </p:cNvPr>
          <p:cNvSpPr>
            <a:spLocks noGrp="1"/>
          </p:cNvSpPr>
          <p:nvPr>
            <p:ph type="title"/>
          </p:nvPr>
        </p:nvSpPr>
        <p:spPr>
          <a:xfrm>
            <a:off x="203820" y="152987"/>
            <a:ext cx="7886700" cy="1325563"/>
          </a:xfrm>
        </p:spPr>
        <p:txBody>
          <a:bodyPr>
            <a:normAutofit fontScale="90000"/>
          </a:bodyPr>
          <a:lstStyle/>
          <a:p>
            <a:r>
              <a:rPr lang="en-US" sz="2900">
                <a:solidFill>
                  <a:srgbClr val="333E48"/>
                </a:solidFill>
                <a:latin typeface="Rockwell" panose="02060603020205020403" pitchFamily="18" charset="0"/>
              </a:rPr>
              <a:t>Action at the appropriate scale and for the duration of the crisis is the only way to avoid further disaster</a:t>
            </a:r>
            <a:br>
              <a:rPr lang="en-US" sz="2800" b="1">
                <a:solidFill>
                  <a:srgbClr val="333E48"/>
                </a:solidFill>
                <a:latin typeface="Verdana"/>
              </a:rPr>
            </a:br>
            <a:endParaRPr lang="en-US" sz="2600">
              <a:latin typeface="Rockwell" panose="02060603020205020403" pitchFamily="18" charset="0"/>
            </a:endParaRPr>
          </a:p>
        </p:txBody>
      </p:sp>
      <p:grpSp>
        <p:nvGrpSpPr>
          <p:cNvPr id="15" name="Group 14">
            <a:extLst>
              <a:ext uri="{FF2B5EF4-FFF2-40B4-BE49-F238E27FC236}">
                <a16:creationId xmlns:a16="http://schemas.microsoft.com/office/drawing/2014/main" id="{8CEB8923-3BF8-490C-80F7-10C13CDB0523}"/>
              </a:ext>
            </a:extLst>
          </p:cNvPr>
          <p:cNvGrpSpPr/>
          <p:nvPr/>
        </p:nvGrpSpPr>
        <p:grpSpPr>
          <a:xfrm>
            <a:off x="1026750" y="1987873"/>
            <a:ext cx="6369730" cy="1264449"/>
            <a:chOff x="1026750" y="1987873"/>
            <a:chExt cx="6369730" cy="1264449"/>
          </a:xfrm>
        </p:grpSpPr>
        <p:sp>
          <p:nvSpPr>
            <p:cNvPr id="5" name="TextBox 4">
              <a:extLst>
                <a:ext uri="{FF2B5EF4-FFF2-40B4-BE49-F238E27FC236}">
                  <a16:creationId xmlns:a16="http://schemas.microsoft.com/office/drawing/2014/main" id="{E3F31261-FCBB-47F2-B096-5690FB7BD234}"/>
                </a:ext>
              </a:extLst>
            </p:cNvPr>
            <p:cNvSpPr txBox="1"/>
            <p:nvPr/>
          </p:nvSpPr>
          <p:spPr bwMode="gray">
            <a:xfrm>
              <a:off x="1550950" y="1987873"/>
              <a:ext cx="5845530" cy="1264449"/>
            </a:xfrm>
            <a:prstGeom prst="rect">
              <a:avLst/>
            </a:prstGeom>
            <a:noFill/>
          </p:spPr>
          <p:txBody>
            <a:bodyPr wrap="square" lIns="0" tIns="0" rIns="0" bIns="0" rtlCol="0">
              <a:spAutoFit/>
            </a:bodyPr>
            <a:lstStyle/>
            <a:p>
              <a:pPr defTabSz="537667">
                <a:spcBef>
                  <a:spcPts val="500"/>
                </a:spcBef>
              </a:pPr>
              <a:r>
                <a:rPr lang="en-US" sz="1300" b="1">
                  <a:solidFill>
                    <a:srgbClr val="333E48"/>
                  </a:solidFill>
                  <a:latin typeface="Verdana"/>
                </a:rPr>
                <a:t>$600 UI increases are covering basic expenses until it’s safe to go back to work</a:t>
              </a:r>
            </a:p>
            <a:p>
              <a:pPr defTabSz="537667">
                <a:spcBef>
                  <a:spcPts val="500"/>
                </a:spcBef>
              </a:pPr>
              <a:r>
                <a:rPr lang="en-US" sz="1300">
                  <a:solidFill>
                    <a:srgbClr val="333E48"/>
                  </a:solidFill>
                  <a:latin typeface="Verdana"/>
                </a:rPr>
                <a:t>For a quarter of those who have lost jobs, the UI weekly supplement is the difference between staying afloat and going into debt. With eviction moratoriums ending in days, a rent crisis could be looming for millions. </a:t>
              </a:r>
            </a:p>
          </p:txBody>
        </p:sp>
        <p:pic>
          <p:nvPicPr>
            <p:cNvPr id="8" name="Picture 7">
              <a:extLst>
                <a:ext uri="{FF2B5EF4-FFF2-40B4-BE49-F238E27FC236}">
                  <a16:creationId xmlns:a16="http://schemas.microsoft.com/office/drawing/2014/main" id="{A0DB3C7D-7970-41A7-8C27-C6BBF80E9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026750" y="1987873"/>
              <a:ext cx="199949" cy="365760"/>
            </a:xfrm>
            <a:prstGeom prst="rect">
              <a:avLst/>
            </a:prstGeom>
          </p:spPr>
        </p:pic>
      </p:grpSp>
      <p:grpSp>
        <p:nvGrpSpPr>
          <p:cNvPr id="17" name="Group 16">
            <a:extLst>
              <a:ext uri="{FF2B5EF4-FFF2-40B4-BE49-F238E27FC236}">
                <a16:creationId xmlns:a16="http://schemas.microsoft.com/office/drawing/2014/main" id="{905989D4-2BF6-427B-A822-E252B54ADF99}"/>
              </a:ext>
            </a:extLst>
          </p:cNvPr>
          <p:cNvGrpSpPr/>
          <p:nvPr/>
        </p:nvGrpSpPr>
        <p:grpSpPr>
          <a:xfrm>
            <a:off x="796268" y="4839022"/>
            <a:ext cx="6600212" cy="1264449"/>
            <a:chOff x="796268" y="4839022"/>
            <a:chExt cx="6600212" cy="1264449"/>
          </a:xfrm>
        </p:grpSpPr>
        <p:sp>
          <p:nvSpPr>
            <p:cNvPr id="7" name="TextBox 6">
              <a:extLst>
                <a:ext uri="{FF2B5EF4-FFF2-40B4-BE49-F238E27FC236}">
                  <a16:creationId xmlns:a16="http://schemas.microsoft.com/office/drawing/2014/main" id="{CD8D76FE-6F65-4992-99DC-429053A885FA}"/>
                </a:ext>
              </a:extLst>
            </p:cNvPr>
            <p:cNvSpPr txBox="1"/>
            <p:nvPr/>
          </p:nvSpPr>
          <p:spPr bwMode="gray">
            <a:xfrm>
              <a:off x="1550950" y="4839022"/>
              <a:ext cx="5845530" cy="1264449"/>
            </a:xfrm>
            <a:prstGeom prst="rect">
              <a:avLst/>
            </a:prstGeom>
            <a:noFill/>
          </p:spPr>
          <p:txBody>
            <a:bodyPr wrap="square" lIns="0" tIns="0" rIns="0" bIns="0" rtlCol="0">
              <a:spAutoFit/>
            </a:bodyPr>
            <a:lstStyle/>
            <a:p>
              <a:pPr defTabSz="537667">
                <a:spcBef>
                  <a:spcPts val="500"/>
                </a:spcBef>
              </a:pPr>
              <a:r>
                <a:rPr lang="en-US" sz="1300" b="1">
                  <a:solidFill>
                    <a:srgbClr val="333E48"/>
                  </a:solidFill>
                  <a:latin typeface="Verdana"/>
                </a:rPr>
                <a:t>Small businesses are closing permanently</a:t>
              </a:r>
            </a:p>
            <a:p>
              <a:pPr defTabSz="537667">
                <a:spcBef>
                  <a:spcPts val="500"/>
                </a:spcBef>
              </a:pPr>
              <a:r>
                <a:rPr lang="en-US" sz="1300">
                  <a:solidFill>
                    <a:srgbClr val="333E48"/>
                  </a:solidFill>
                  <a:latin typeface="Verdana"/>
                </a:rPr>
                <a:t>Businesses closed permanently at a higher rate over the last two weeks of June than in the previous three months, and Chapter 11 bankruptcy filing is up 26%. Black-owned businesses are the hardest-hit. Money for states and local areas can be used to support businesses that are closing to counter COVID19 spikes. </a:t>
              </a:r>
            </a:p>
          </p:txBody>
        </p:sp>
        <p:pic>
          <p:nvPicPr>
            <p:cNvPr id="10" name="Graphic 9" descr="Boardroom">
              <a:extLst>
                <a:ext uri="{FF2B5EF4-FFF2-40B4-BE49-F238E27FC236}">
                  <a16:creationId xmlns:a16="http://schemas.microsoft.com/office/drawing/2014/main" id="{5628CD8B-8369-462F-9B2C-24C6721FC6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6268" y="4839022"/>
              <a:ext cx="660912" cy="660912"/>
            </a:xfrm>
            <a:prstGeom prst="rect">
              <a:avLst/>
            </a:prstGeom>
          </p:spPr>
        </p:pic>
      </p:grpSp>
      <p:grpSp>
        <p:nvGrpSpPr>
          <p:cNvPr id="16" name="Group 15">
            <a:extLst>
              <a:ext uri="{FF2B5EF4-FFF2-40B4-BE49-F238E27FC236}">
                <a16:creationId xmlns:a16="http://schemas.microsoft.com/office/drawing/2014/main" id="{D2A74555-B2BE-42B9-8FFB-864E938C1029}"/>
              </a:ext>
            </a:extLst>
          </p:cNvPr>
          <p:cNvGrpSpPr/>
          <p:nvPr/>
        </p:nvGrpSpPr>
        <p:grpSpPr>
          <a:xfrm>
            <a:off x="796269" y="3513475"/>
            <a:ext cx="6600211" cy="1064394"/>
            <a:chOff x="796269" y="3429000"/>
            <a:chExt cx="6600211" cy="1064394"/>
          </a:xfrm>
        </p:grpSpPr>
        <p:sp>
          <p:nvSpPr>
            <p:cNvPr id="6" name="TextBox 5">
              <a:extLst>
                <a:ext uri="{FF2B5EF4-FFF2-40B4-BE49-F238E27FC236}">
                  <a16:creationId xmlns:a16="http://schemas.microsoft.com/office/drawing/2014/main" id="{8F32D204-F6BA-41E4-B368-BF9FBFC33A2D}"/>
                </a:ext>
              </a:extLst>
            </p:cNvPr>
            <p:cNvSpPr txBox="1"/>
            <p:nvPr/>
          </p:nvSpPr>
          <p:spPr bwMode="gray">
            <a:xfrm>
              <a:off x="1550950" y="3429000"/>
              <a:ext cx="5845530" cy="1064394"/>
            </a:xfrm>
            <a:prstGeom prst="rect">
              <a:avLst/>
            </a:prstGeom>
            <a:noFill/>
          </p:spPr>
          <p:txBody>
            <a:bodyPr wrap="square" lIns="0" tIns="0" rIns="0" bIns="0" rtlCol="0">
              <a:spAutoFit/>
            </a:bodyPr>
            <a:lstStyle/>
            <a:p>
              <a:pPr defTabSz="537667">
                <a:spcBef>
                  <a:spcPts val="500"/>
                </a:spcBef>
              </a:pPr>
              <a:r>
                <a:rPr lang="en-US" sz="1300" b="1">
                  <a:solidFill>
                    <a:srgbClr val="333E48"/>
                  </a:solidFill>
                  <a:latin typeface="Verdana"/>
                </a:rPr>
                <a:t>Everyone needs to be able to plan for the long-term</a:t>
              </a:r>
            </a:p>
            <a:p>
              <a:pPr defTabSz="537667">
                <a:spcBef>
                  <a:spcPts val="500"/>
                </a:spcBef>
              </a:pPr>
              <a:r>
                <a:rPr lang="en-US" sz="1300">
                  <a:solidFill>
                    <a:srgbClr val="333E48"/>
                  </a:solidFill>
                  <a:latin typeface="Verdana"/>
                </a:rPr>
                <a:t>The best way to accomplish this would be clear, national health guidance on masks and closures. But in the economic context, keeping benefits on until the economy has recovered doesn’t hold workers’ safety and well-being hostage every few months. </a:t>
              </a:r>
            </a:p>
          </p:txBody>
        </p:sp>
        <p:pic>
          <p:nvPicPr>
            <p:cNvPr id="14" name="Graphic 13" descr="Playbook">
              <a:extLst>
                <a:ext uri="{FF2B5EF4-FFF2-40B4-BE49-F238E27FC236}">
                  <a16:creationId xmlns:a16="http://schemas.microsoft.com/office/drawing/2014/main" id="{D64BE5C9-6D3F-4EDE-A636-AB85D6A84C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6269" y="3429000"/>
              <a:ext cx="660913" cy="660913"/>
            </a:xfrm>
            <a:prstGeom prst="rect">
              <a:avLst/>
            </a:prstGeom>
          </p:spPr>
        </p:pic>
      </p:grpSp>
    </p:spTree>
    <p:extLst>
      <p:ext uri="{BB962C8B-B14F-4D97-AF65-F5344CB8AC3E}">
        <p14:creationId xmlns:p14="http://schemas.microsoft.com/office/powerpoint/2010/main" val="296340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E253-753E-414D-B6B7-8DE452029D2F}"/>
              </a:ext>
            </a:extLst>
          </p:cNvPr>
          <p:cNvSpPr>
            <a:spLocks noGrp="1"/>
          </p:cNvSpPr>
          <p:nvPr>
            <p:ph type="title"/>
          </p:nvPr>
        </p:nvSpPr>
        <p:spPr>
          <a:xfrm>
            <a:off x="170174" y="119790"/>
            <a:ext cx="7886700" cy="994172"/>
          </a:xfrm>
        </p:spPr>
        <p:txBody>
          <a:bodyPr>
            <a:noAutofit/>
          </a:bodyPr>
          <a:lstStyle/>
          <a:p>
            <a:r>
              <a:rPr lang="en-US" sz="2600" dirty="0">
                <a:latin typeface="Rockwell"/>
              </a:rPr>
              <a:t>The scale of the aid over the past four months has warded off a depression that would disproportionately harm communities of color</a:t>
            </a:r>
            <a:endParaRPr lang="en-US" sz="2600" dirty="0">
              <a:latin typeface="Rockwell" panose="02060603020205020403" pitchFamily="18" charset="0"/>
            </a:endParaRPr>
          </a:p>
        </p:txBody>
      </p:sp>
      <p:pic>
        <p:nvPicPr>
          <p:cNvPr id="5" name="Content Placeholder 4">
            <a:extLst>
              <a:ext uri="{FF2B5EF4-FFF2-40B4-BE49-F238E27FC236}">
                <a16:creationId xmlns:a16="http://schemas.microsoft.com/office/drawing/2014/main" id="{538478ED-DD27-4760-8C4E-D3753891CCA2}"/>
              </a:ext>
            </a:extLst>
          </p:cNvPr>
          <p:cNvPicPr>
            <a:picLocks noGrp="1" noChangeAspect="1"/>
          </p:cNvPicPr>
          <p:nvPr>
            <p:ph idx="1"/>
          </p:nvPr>
        </p:nvPicPr>
        <p:blipFill rotWithShape="1">
          <a:blip r:embed="rId2"/>
          <a:srcRect t="35534" b="8151"/>
          <a:stretch/>
        </p:blipFill>
        <p:spPr>
          <a:xfrm>
            <a:off x="1395411" y="2754630"/>
            <a:ext cx="6353179" cy="2083184"/>
          </a:xfrm>
          <a:prstGeom prst="rect">
            <a:avLst/>
          </a:prstGeom>
          <a:ln>
            <a:solidFill>
              <a:srgbClr val="004B87"/>
            </a:solidFill>
          </a:ln>
        </p:spPr>
      </p:pic>
      <p:sp>
        <p:nvSpPr>
          <p:cNvPr id="3" name="TextBox 2">
            <a:extLst>
              <a:ext uri="{FF2B5EF4-FFF2-40B4-BE49-F238E27FC236}">
                <a16:creationId xmlns:a16="http://schemas.microsoft.com/office/drawing/2014/main" id="{D1F61C68-A2CC-4480-8F75-ABC3E8F891B0}"/>
              </a:ext>
            </a:extLst>
          </p:cNvPr>
          <p:cNvSpPr txBox="1"/>
          <p:nvPr/>
        </p:nvSpPr>
        <p:spPr>
          <a:xfrm>
            <a:off x="1270617" y="1864793"/>
            <a:ext cx="6602765" cy="477054"/>
          </a:xfrm>
          <a:prstGeom prst="rect">
            <a:avLst/>
          </a:prstGeom>
          <a:noFill/>
        </p:spPr>
        <p:txBody>
          <a:bodyPr wrap="square" rtlCol="0">
            <a:spAutoFit/>
          </a:bodyPr>
          <a:lstStyle/>
          <a:p>
            <a:r>
              <a:rPr lang="en-US" sz="1400" b="1" dirty="0">
                <a:latin typeface="Verdana" panose="020B0604030504040204" pitchFamily="34" charset="0"/>
                <a:ea typeface="Verdana" panose="020B0604030504040204" pitchFamily="34" charset="0"/>
              </a:rPr>
              <a:t>Projected annual poverty rates with and without the CARES Act:</a:t>
            </a:r>
          </a:p>
          <a:p>
            <a:r>
              <a:rPr lang="en-US" sz="1100" i="1" dirty="0">
                <a:latin typeface="Verdana" panose="020B0604030504040204" pitchFamily="34" charset="0"/>
                <a:ea typeface="Verdana" panose="020B0604030504040204" pitchFamily="34" charset="0"/>
              </a:rPr>
              <a:t>Source: Columbia University Center on Poverty &amp; Social Policy and The New York Times</a:t>
            </a:r>
          </a:p>
        </p:txBody>
      </p:sp>
    </p:spTree>
    <p:extLst>
      <p:ext uri="{BB962C8B-B14F-4D97-AF65-F5344CB8AC3E}">
        <p14:creationId xmlns:p14="http://schemas.microsoft.com/office/powerpoint/2010/main" val="3566510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8437281-C253-5244-B661-595087D6E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210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6642F5-F312-4F86-BFDA-093C2FE0B373}"/>
              </a:ext>
            </a:extLst>
          </p:cNvPr>
          <p:cNvSpPr>
            <a:spLocks noGrp="1"/>
          </p:cNvSpPr>
          <p:nvPr>
            <p:ph type="title"/>
          </p:nvPr>
        </p:nvSpPr>
        <p:spPr>
          <a:xfrm>
            <a:off x="184599" y="-5561"/>
            <a:ext cx="7886700" cy="1046480"/>
          </a:xfrm>
        </p:spPr>
        <p:txBody>
          <a:bodyPr>
            <a:normAutofit/>
          </a:bodyPr>
          <a:lstStyle/>
          <a:p>
            <a:r>
              <a:rPr lang="en-US" sz="2600" dirty="0">
                <a:latin typeface="Rockwell" panose="02060603020205020403" pitchFamily="18" charset="0"/>
              </a:rPr>
              <a:t>Economic aid was intended to buy time for testing, increased hospital capacity, and treatment</a:t>
            </a:r>
          </a:p>
        </p:txBody>
      </p:sp>
      <p:sp>
        <p:nvSpPr>
          <p:cNvPr id="26" name="TextBox 25">
            <a:extLst>
              <a:ext uri="{FF2B5EF4-FFF2-40B4-BE49-F238E27FC236}">
                <a16:creationId xmlns:a16="http://schemas.microsoft.com/office/drawing/2014/main" id="{BD4D0043-0141-4B03-AD89-2F757C979F7B}"/>
              </a:ext>
            </a:extLst>
          </p:cNvPr>
          <p:cNvSpPr txBox="1"/>
          <p:nvPr/>
        </p:nvSpPr>
        <p:spPr bwMode="gray">
          <a:xfrm>
            <a:off x="532110" y="1377338"/>
            <a:ext cx="5103978" cy="276999"/>
          </a:xfrm>
          <a:prstGeom prst="rect">
            <a:avLst/>
          </a:prstGeom>
          <a:noFill/>
        </p:spPr>
        <p:txBody>
          <a:bodyPr wrap="square" lIns="0" tIns="0" rIns="0" bIns="0" rtlCol="0">
            <a:spAutoFit/>
          </a:bodyPr>
          <a:lstStyle/>
          <a:p>
            <a:pPr defTabSz="537667"/>
            <a:r>
              <a:rPr lang="en-US" b="1">
                <a:solidFill>
                  <a:srgbClr val="333E48"/>
                </a:solidFill>
                <a:latin typeface="Verdana"/>
              </a:rPr>
              <a:t>Key components of CV responses so far</a:t>
            </a:r>
          </a:p>
        </p:txBody>
      </p:sp>
      <p:grpSp>
        <p:nvGrpSpPr>
          <p:cNvPr id="4" name="Group 3">
            <a:extLst>
              <a:ext uri="{FF2B5EF4-FFF2-40B4-BE49-F238E27FC236}">
                <a16:creationId xmlns:a16="http://schemas.microsoft.com/office/drawing/2014/main" id="{10687278-A250-4247-B29A-565008526875}"/>
              </a:ext>
            </a:extLst>
          </p:cNvPr>
          <p:cNvGrpSpPr/>
          <p:nvPr/>
        </p:nvGrpSpPr>
        <p:grpSpPr>
          <a:xfrm>
            <a:off x="762591" y="1850061"/>
            <a:ext cx="4532422" cy="1095172"/>
            <a:chOff x="762591" y="1850061"/>
            <a:chExt cx="4532422" cy="1095172"/>
          </a:xfrm>
        </p:grpSpPr>
        <p:sp>
          <p:nvSpPr>
            <p:cNvPr id="27" name="TextBox 26">
              <a:extLst>
                <a:ext uri="{FF2B5EF4-FFF2-40B4-BE49-F238E27FC236}">
                  <a16:creationId xmlns:a16="http://schemas.microsoft.com/office/drawing/2014/main" id="{2994FAE5-C551-4474-B9AD-85FE54D3EEAB}"/>
                </a:ext>
              </a:extLst>
            </p:cNvPr>
            <p:cNvSpPr txBox="1"/>
            <p:nvPr/>
          </p:nvSpPr>
          <p:spPr bwMode="gray">
            <a:xfrm>
              <a:off x="1225830" y="1850061"/>
              <a:ext cx="4069183" cy="1095172"/>
            </a:xfrm>
            <a:prstGeom prst="rect">
              <a:avLst/>
            </a:prstGeom>
            <a:noFill/>
          </p:spPr>
          <p:txBody>
            <a:bodyPr wrap="square" lIns="0" tIns="0" rIns="0" bIns="0" rtlCol="0" anchor="t">
              <a:spAutoFit/>
            </a:bodyPr>
            <a:lstStyle/>
            <a:p>
              <a:pPr defTabSz="537667">
                <a:spcBef>
                  <a:spcPts val="500"/>
                </a:spcBef>
              </a:pPr>
              <a:r>
                <a:rPr lang="en-US" sz="1400" b="1" dirty="0">
                  <a:solidFill>
                    <a:srgbClr val="333E48"/>
                  </a:solidFill>
                  <a:latin typeface="Verdana"/>
                </a:rPr>
                <a:t>A (relatively) fast and simple way to replace lost wages</a:t>
              </a:r>
            </a:p>
            <a:p>
              <a:pPr defTabSz="537667">
                <a:spcBef>
                  <a:spcPts val="500"/>
                </a:spcBef>
              </a:pPr>
              <a:r>
                <a:rPr lang="en-US" sz="1300" dirty="0">
                  <a:solidFill>
                    <a:srgbClr val="333E48"/>
                  </a:solidFill>
                  <a:latin typeface="Verdana"/>
                </a:rPr>
                <a:t>$600 supplements have kept families afloat, providing a lifeline for tens of millions of workers who lost their job due to the crisis</a:t>
              </a:r>
              <a:endParaRPr lang="en-US" sz="1300" dirty="0">
                <a:solidFill>
                  <a:srgbClr val="333E48"/>
                </a:solidFill>
                <a:latin typeface="Verdana"/>
                <a:ea typeface="Verdana"/>
                <a:cs typeface="Verdana"/>
              </a:endParaRPr>
            </a:p>
          </p:txBody>
        </p:sp>
        <p:pic>
          <p:nvPicPr>
            <p:cNvPr id="30" name="Picture 29">
              <a:extLst>
                <a:ext uri="{FF2B5EF4-FFF2-40B4-BE49-F238E27FC236}">
                  <a16:creationId xmlns:a16="http://schemas.microsoft.com/office/drawing/2014/main" id="{190760FE-D5F0-40B2-81C1-B1AAAE5D5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762591" y="1850061"/>
              <a:ext cx="199949" cy="365760"/>
            </a:xfrm>
            <a:prstGeom prst="rect">
              <a:avLst/>
            </a:prstGeom>
          </p:spPr>
        </p:pic>
      </p:grpSp>
      <p:grpSp>
        <p:nvGrpSpPr>
          <p:cNvPr id="2" name="Group 1">
            <a:extLst>
              <a:ext uri="{FF2B5EF4-FFF2-40B4-BE49-F238E27FC236}">
                <a16:creationId xmlns:a16="http://schemas.microsoft.com/office/drawing/2014/main" id="{F72BD4CF-5858-4619-8553-CF408CFD97B3}"/>
              </a:ext>
            </a:extLst>
          </p:cNvPr>
          <p:cNvGrpSpPr/>
          <p:nvPr/>
        </p:nvGrpSpPr>
        <p:grpSpPr>
          <a:xfrm>
            <a:off x="632845" y="3436849"/>
            <a:ext cx="4662168" cy="1064394"/>
            <a:chOff x="632845" y="3726958"/>
            <a:chExt cx="4662168" cy="1064394"/>
          </a:xfrm>
        </p:grpSpPr>
        <p:sp>
          <p:nvSpPr>
            <p:cNvPr id="28" name="TextBox 27">
              <a:extLst>
                <a:ext uri="{FF2B5EF4-FFF2-40B4-BE49-F238E27FC236}">
                  <a16:creationId xmlns:a16="http://schemas.microsoft.com/office/drawing/2014/main" id="{4934A03B-781F-4517-B556-613C35095028}"/>
                </a:ext>
              </a:extLst>
            </p:cNvPr>
            <p:cNvSpPr txBox="1"/>
            <p:nvPr/>
          </p:nvSpPr>
          <p:spPr bwMode="gray">
            <a:xfrm>
              <a:off x="1225830" y="3726958"/>
              <a:ext cx="4069183" cy="1064394"/>
            </a:xfrm>
            <a:prstGeom prst="rect">
              <a:avLst/>
            </a:prstGeom>
            <a:noFill/>
          </p:spPr>
          <p:txBody>
            <a:bodyPr wrap="square" lIns="0" tIns="0" rIns="0" bIns="0" rtlCol="0">
              <a:spAutoFit/>
            </a:bodyPr>
            <a:lstStyle/>
            <a:p>
              <a:pPr defTabSz="537667">
                <a:spcBef>
                  <a:spcPts val="500"/>
                </a:spcBef>
              </a:pPr>
              <a:r>
                <a:rPr lang="en-US" sz="1300" b="1">
                  <a:solidFill>
                    <a:srgbClr val="333E48"/>
                  </a:solidFill>
                  <a:latin typeface="Verdana"/>
                </a:rPr>
                <a:t>Direct payments to account for widespread uncertainty</a:t>
              </a:r>
            </a:p>
            <a:p>
              <a:pPr defTabSz="537667">
                <a:spcBef>
                  <a:spcPts val="500"/>
                </a:spcBef>
              </a:pPr>
              <a:r>
                <a:rPr lang="en-US" sz="1300">
                  <a:solidFill>
                    <a:srgbClr val="333E48"/>
                  </a:solidFill>
                  <a:latin typeface="Verdana"/>
                </a:rPr>
                <a:t>Addressing the unforeseen spending needs of a stay-at-home period and minimal savings of many families</a:t>
              </a:r>
            </a:p>
          </p:txBody>
        </p:sp>
        <p:pic>
          <p:nvPicPr>
            <p:cNvPr id="39" name="Picture 38">
              <a:extLst>
                <a:ext uri="{FF2B5EF4-FFF2-40B4-BE49-F238E27FC236}">
                  <a16:creationId xmlns:a16="http://schemas.microsoft.com/office/drawing/2014/main" id="{0A2421A0-172C-4F90-BA5B-2ABE3172C65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845" y="3796024"/>
              <a:ext cx="459442" cy="268008"/>
            </a:xfrm>
            <a:prstGeom prst="rect">
              <a:avLst/>
            </a:prstGeom>
          </p:spPr>
        </p:pic>
      </p:grpSp>
      <p:grpSp>
        <p:nvGrpSpPr>
          <p:cNvPr id="3" name="Group 2">
            <a:extLst>
              <a:ext uri="{FF2B5EF4-FFF2-40B4-BE49-F238E27FC236}">
                <a16:creationId xmlns:a16="http://schemas.microsoft.com/office/drawing/2014/main" id="{62121162-1FF8-4876-84FC-4F404B13C5A4}"/>
              </a:ext>
            </a:extLst>
          </p:cNvPr>
          <p:cNvGrpSpPr/>
          <p:nvPr/>
        </p:nvGrpSpPr>
        <p:grpSpPr>
          <a:xfrm>
            <a:off x="532111" y="4992858"/>
            <a:ext cx="4762902" cy="986259"/>
            <a:chOff x="532110" y="4992858"/>
            <a:chExt cx="4762902" cy="986259"/>
          </a:xfrm>
        </p:grpSpPr>
        <p:sp>
          <p:nvSpPr>
            <p:cNvPr id="29" name="TextBox 28">
              <a:extLst>
                <a:ext uri="{FF2B5EF4-FFF2-40B4-BE49-F238E27FC236}">
                  <a16:creationId xmlns:a16="http://schemas.microsoft.com/office/drawing/2014/main" id="{C0D11F78-6617-47F8-8179-6D07B68AC3CD}"/>
                </a:ext>
              </a:extLst>
            </p:cNvPr>
            <p:cNvSpPr txBox="1"/>
            <p:nvPr/>
          </p:nvSpPr>
          <p:spPr bwMode="gray">
            <a:xfrm>
              <a:off x="1225830" y="5114778"/>
              <a:ext cx="4069182" cy="864339"/>
            </a:xfrm>
            <a:prstGeom prst="rect">
              <a:avLst/>
            </a:prstGeom>
            <a:noFill/>
          </p:spPr>
          <p:txBody>
            <a:bodyPr wrap="square" lIns="0" tIns="0" rIns="0" bIns="0" rtlCol="0">
              <a:spAutoFit/>
            </a:bodyPr>
            <a:lstStyle/>
            <a:p>
              <a:pPr defTabSz="537667">
                <a:spcBef>
                  <a:spcPts val="500"/>
                </a:spcBef>
              </a:pPr>
              <a:r>
                <a:rPr lang="en-US" sz="1300" b="1">
                  <a:solidFill>
                    <a:srgbClr val="333E48"/>
                  </a:solidFill>
                  <a:latin typeface="Verdana"/>
                </a:rPr>
                <a:t>Support for employers</a:t>
              </a:r>
            </a:p>
            <a:p>
              <a:pPr defTabSz="537667">
                <a:spcBef>
                  <a:spcPts val="500"/>
                </a:spcBef>
              </a:pPr>
              <a:r>
                <a:rPr lang="en-US" sz="1300">
                  <a:solidFill>
                    <a:srgbClr val="333E48"/>
                  </a:solidFill>
                  <a:latin typeface="Verdana"/>
                </a:rPr>
                <a:t>Tools to support employers, including loans and support for worksharing, to try to keep layoffs temporary</a:t>
              </a:r>
            </a:p>
          </p:txBody>
        </p:sp>
        <p:pic>
          <p:nvPicPr>
            <p:cNvPr id="40" name="Graphic 39" descr="Boardroom">
              <a:extLst>
                <a:ext uri="{FF2B5EF4-FFF2-40B4-BE49-F238E27FC236}">
                  <a16:creationId xmlns:a16="http://schemas.microsoft.com/office/drawing/2014/main" id="{2611FBE9-D81E-4942-A314-31F4FB0011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2110" y="4992858"/>
              <a:ext cx="660912" cy="660912"/>
            </a:xfrm>
            <a:prstGeom prst="rect">
              <a:avLst/>
            </a:prstGeom>
          </p:spPr>
        </p:pic>
      </p:grpSp>
      <p:pic>
        <p:nvPicPr>
          <p:cNvPr id="44" name="Graphic 43" descr="First aid kit">
            <a:extLst>
              <a:ext uri="{FF2B5EF4-FFF2-40B4-BE49-F238E27FC236}">
                <a16:creationId xmlns:a16="http://schemas.microsoft.com/office/drawing/2014/main" id="{47A5F7D2-0116-4A40-9E33-DDE2264EEC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91518" y="1867599"/>
            <a:ext cx="360323" cy="360323"/>
          </a:xfrm>
          <a:prstGeom prst="rect">
            <a:avLst/>
          </a:prstGeom>
        </p:spPr>
      </p:pic>
      <p:grpSp>
        <p:nvGrpSpPr>
          <p:cNvPr id="25" name="Group 24">
            <a:extLst>
              <a:ext uri="{FF2B5EF4-FFF2-40B4-BE49-F238E27FC236}">
                <a16:creationId xmlns:a16="http://schemas.microsoft.com/office/drawing/2014/main" id="{F98475B2-4149-4DF9-8268-F41D765A7F87}"/>
              </a:ext>
            </a:extLst>
          </p:cNvPr>
          <p:cNvGrpSpPr/>
          <p:nvPr/>
        </p:nvGrpSpPr>
        <p:grpSpPr bwMode="gray">
          <a:xfrm>
            <a:off x="5983111" y="1622028"/>
            <a:ext cx="2528044" cy="4357088"/>
            <a:chOff x="6389054" y="1671865"/>
            <a:chExt cx="2093976" cy="3630714"/>
          </a:xfrm>
        </p:grpSpPr>
        <p:sp>
          <p:nvSpPr>
            <p:cNvPr id="36" name="Text Placeholder 1">
              <a:extLst>
                <a:ext uri="{FF2B5EF4-FFF2-40B4-BE49-F238E27FC236}">
                  <a16:creationId xmlns:a16="http://schemas.microsoft.com/office/drawing/2014/main" id="{68BFD6B6-1334-4EED-BD7B-0EB06A383EA9}"/>
                </a:ext>
              </a:extLst>
            </p:cNvPr>
            <p:cNvSpPr txBox="1">
              <a:spLocks/>
            </p:cNvSpPr>
            <p:nvPr/>
          </p:nvSpPr>
          <p:spPr bwMode="gray">
            <a:xfrm>
              <a:off x="6389054" y="1671865"/>
              <a:ext cx="2093976" cy="3630714"/>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rgbClr val="D6D8DA"/>
            </a:solidFill>
            <a:ln w="28575">
              <a:solidFill>
                <a:srgbClr val="00B1B0"/>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Pct val="100000"/>
                <a:buFont typeface="Arial" panose="020B0604020202020204" pitchFamily="34" charset="0"/>
                <a:buNone/>
                <a:tabLst/>
                <a:defRPr/>
              </a:pPr>
              <a:r>
                <a:rPr kumimoji="0" lang="en-US" sz="1400" b="1" i="0" u="none" strike="noStrike" kern="1200" cap="none" spc="0" normalizeH="0" baseline="0" noProof="0">
                  <a:ln>
                    <a:noFill/>
                  </a:ln>
                  <a:solidFill>
                    <a:srgbClr val="333E48"/>
                  </a:solidFill>
                  <a:effectLst/>
                  <a:uLnTx/>
                  <a:uFillTx/>
                  <a:latin typeface="Verdana"/>
                  <a:ea typeface="+mn-ea"/>
                  <a:cs typeface="+mn-cs"/>
                </a:rPr>
                <a:t>Health care highlights</a:t>
              </a:r>
            </a:p>
            <a:p>
              <a:pPr marL="0" marR="0" lvl="0" indent="0" algn="l" defTabSz="640080" rtl="0" eaLnBrk="1" fontAlgn="auto" latinLnBrk="0" hangingPunct="1">
                <a:lnSpc>
                  <a:spcPct val="100000"/>
                </a:lnSpc>
                <a:spcBef>
                  <a:spcPts val="500"/>
                </a:spcBef>
                <a:spcAft>
                  <a:spcPts val="0"/>
                </a:spcAft>
                <a:buClrTx/>
                <a:buSzPct val="100000"/>
                <a:buFont typeface="Arial" panose="020B0604020202020204" pitchFamily="34" charset="0"/>
                <a:buNone/>
                <a:tabLst/>
                <a:defRPr/>
              </a:pPr>
              <a:endParaRPr kumimoji="0" lang="en-US" sz="1400" b="1" i="0" u="none" strike="noStrike" kern="1200" cap="none" spc="0" normalizeH="0" baseline="0" noProof="0">
                <a:ln>
                  <a:noFill/>
                </a:ln>
                <a:solidFill>
                  <a:srgbClr val="333E48"/>
                </a:solidFill>
                <a:effectLst/>
                <a:uLnTx/>
                <a:uFillTx/>
                <a:latin typeface="Verdana"/>
                <a:ea typeface="+mn-ea"/>
                <a:cs typeface="+mn-cs"/>
              </a:endParaRPr>
            </a:p>
            <a:p>
              <a:pPr marL="0" marR="0" lvl="0" indent="0" algn="l" defTabSz="640080" rtl="0" eaLnBrk="1" fontAlgn="auto" latinLnBrk="0" hangingPunct="1">
                <a:lnSpc>
                  <a:spcPct val="100000"/>
                </a:lnSpc>
                <a:spcBef>
                  <a:spcPts val="500"/>
                </a:spcBef>
                <a:spcAft>
                  <a:spcPts val="0"/>
                </a:spcAft>
                <a:buClrTx/>
                <a:buSzPct val="100000"/>
                <a:buFont typeface="Arial" panose="020B0604020202020204" pitchFamily="34" charset="0"/>
                <a:buNone/>
                <a:tabLst/>
                <a:defRPr/>
              </a:pPr>
              <a:r>
                <a:rPr kumimoji="0" lang="en-US" sz="1300" b="0" i="0" u="none" strike="noStrike" kern="1200" cap="none" spc="0" normalizeH="0" baseline="0" noProof="0">
                  <a:ln>
                    <a:noFill/>
                  </a:ln>
                  <a:solidFill>
                    <a:srgbClr val="333E48"/>
                  </a:solidFill>
                  <a:effectLst/>
                  <a:uLnTx/>
                  <a:uFillTx/>
                  <a:latin typeface="Verdana"/>
                  <a:ea typeface="+mn-ea"/>
                  <a:cs typeface="+mn-cs"/>
                </a:rPr>
                <a:t>Health care spending has been a centerpiece of packages so far – it’s clear that without an effort to contain and treat COVID19, economic pain will continue.</a:t>
              </a:r>
            </a:p>
            <a:p>
              <a:pPr marL="0" marR="0" lvl="0" indent="0" algn="l" defTabSz="640080" rtl="0" eaLnBrk="1" fontAlgn="auto" latinLnBrk="0" hangingPunct="1">
                <a:lnSpc>
                  <a:spcPct val="100000"/>
                </a:lnSpc>
                <a:spcBef>
                  <a:spcPts val="500"/>
                </a:spcBef>
                <a:spcAft>
                  <a:spcPts val="0"/>
                </a:spcAft>
                <a:buClrTx/>
                <a:buSzPct val="100000"/>
                <a:buFont typeface="Arial" panose="020B0604020202020204" pitchFamily="34" charset="0"/>
                <a:buNone/>
                <a:tabLst/>
                <a:defRPr/>
              </a:pPr>
              <a:r>
                <a:rPr kumimoji="0" lang="en-US" sz="1300" b="0" i="0" u="none" strike="noStrike" kern="1200" cap="none" spc="0" normalizeH="0" baseline="0" noProof="0">
                  <a:ln>
                    <a:noFill/>
                  </a:ln>
                  <a:solidFill>
                    <a:srgbClr val="333E48"/>
                  </a:solidFill>
                  <a:effectLst/>
                  <a:uLnTx/>
                  <a:uFillTx/>
                  <a:latin typeface="Verdana"/>
                  <a:ea typeface="+mn-ea"/>
                  <a:cs typeface="+mn-cs"/>
                </a:rPr>
                <a:t>The first two packages included a temporary increase in states’ FMAP, a requirement that states meet strong maintenance of effort requirements, and support for COVID19 testing. </a:t>
              </a:r>
            </a:p>
          </p:txBody>
        </p:sp>
        <p:grpSp>
          <p:nvGrpSpPr>
            <p:cNvPr id="37" name="Group 36">
              <a:extLst>
                <a:ext uri="{FF2B5EF4-FFF2-40B4-BE49-F238E27FC236}">
                  <a16:creationId xmlns:a16="http://schemas.microsoft.com/office/drawing/2014/main" id="{83D4F10C-29D6-4B99-8996-593D8DEE6EC0}"/>
                </a:ext>
              </a:extLst>
            </p:cNvPr>
            <p:cNvGrpSpPr/>
            <p:nvPr/>
          </p:nvGrpSpPr>
          <p:grpSpPr bwMode="gray">
            <a:xfrm>
              <a:off x="8031882" y="1671865"/>
              <a:ext cx="451148" cy="237618"/>
              <a:chOff x="5438425" y="1749562"/>
              <a:chExt cx="451148" cy="237618"/>
            </a:xfrm>
          </p:grpSpPr>
          <p:sp>
            <p:nvSpPr>
              <p:cNvPr id="38" name="Rectangle 37">
                <a:extLst>
                  <a:ext uri="{FF2B5EF4-FFF2-40B4-BE49-F238E27FC236}">
                    <a16:creationId xmlns:a16="http://schemas.microsoft.com/office/drawing/2014/main" id="{79E260DB-81F5-4767-9284-81EA3EAA5D66}"/>
                  </a:ext>
                </a:extLst>
              </p:cNvPr>
              <p:cNvSpPr/>
              <p:nvPr/>
            </p:nvSpPr>
            <p:spPr bwMode="gray">
              <a:xfrm>
                <a:off x="5525241" y="1749562"/>
                <a:ext cx="364332" cy="154187"/>
              </a:xfrm>
              <a:prstGeom prst="rect">
                <a:avLst/>
              </a:prstGeom>
              <a:solidFill>
                <a:srgbClr val="D6D8DA"/>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537667"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333E48"/>
                  </a:solidFill>
                  <a:effectLst/>
                  <a:uLnTx/>
                  <a:uFillTx/>
                  <a:latin typeface="Verdana"/>
                </a:endParaRPr>
              </a:p>
            </p:txBody>
          </p:sp>
          <p:sp>
            <p:nvSpPr>
              <p:cNvPr id="41" name="Round Same Side Corner Rectangle 39">
                <a:extLst>
                  <a:ext uri="{FF2B5EF4-FFF2-40B4-BE49-F238E27FC236}">
                    <a16:creationId xmlns:a16="http://schemas.microsoft.com/office/drawing/2014/main" id="{CBDA480B-669B-4619-8218-6745684606A5}"/>
                  </a:ext>
                </a:extLst>
              </p:cNvPr>
              <p:cNvSpPr/>
              <p:nvPr/>
            </p:nvSpPr>
            <p:spPr bwMode="gray">
              <a:xfrm rot="10800000">
                <a:off x="5438425" y="1749562"/>
                <a:ext cx="393248" cy="237618"/>
              </a:xfrm>
              <a:prstGeom prst="round2SameRect">
                <a:avLst/>
              </a:prstGeom>
              <a:solidFill>
                <a:srgbClr val="00B1B0"/>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537667"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333E48"/>
                  </a:solidFill>
                  <a:effectLst/>
                  <a:uLnTx/>
                  <a:uFillTx/>
                  <a:latin typeface="Verdana"/>
                </a:endParaRPr>
              </a:p>
            </p:txBody>
          </p:sp>
        </p:grpSp>
      </p:grpSp>
      <p:pic>
        <p:nvPicPr>
          <p:cNvPr id="42" name="Graphic 41" descr="First aid kit">
            <a:extLst>
              <a:ext uri="{FF2B5EF4-FFF2-40B4-BE49-F238E27FC236}">
                <a16:creationId xmlns:a16="http://schemas.microsoft.com/office/drawing/2014/main" id="{795EF325-DD67-4391-9080-5B4374ED03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77061" y="1290122"/>
            <a:ext cx="256357" cy="256357"/>
          </a:xfrm>
          <a:prstGeom prst="rect">
            <a:avLst/>
          </a:prstGeom>
        </p:spPr>
      </p:pic>
      <p:pic>
        <p:nvPicPr>
          <p:cNvPr id="43" name="Graphic 42" descr="First aid kit">
            <a:extLst>
              <a:ext uri="{FF2B5EF4-FFF2-40B4-BE49-F238E27FC236}">
                <a16:creationId xmlns:a16="http://schemas.microsoft.com/office/drawing/2014/main" id="{0EA37013-7BD8-4DA3-B40A-5976CDE4AF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77444" y="1630393"/>
            <a:ext cx="256357" cy="256357"/>
          </a:xfrm>
          <a:prstGeom prst="rect">
            <a:avLst/>
          </a:prstGeom>
        </p:spPr>
      </p:pic>
    </p:spTree>
    <p:extLst>
      <p:ext uri="{BB962C8B-B14F-4D97-AF65-F5344CB8AC3E}">
        <p14:creationId xmlns:p14="http://schemas.microsoft.com/office/powerpoint/2010/main" val="1318042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DE3A-37AA-456B-BE1A-BD18A0A29C72}"/>
              </a:ext>
            </a:extLst>
          </p:cNvPr>
          <p:cNvSpPr>
            <a:spLocks noGrp="1"/>
          </p:cNvSpPr>
          <p:nvPr>
            <p:ph type="title"/>
          </p:nvPr>
        </p:nvSpPr>
        <p:spPr>
          <a:xfrm>
            <a:off x="273050" y="0"/>
            <a:ext cx="7886700" cy="721994"/>
          </a:xfrm>
        </p:spPr>
        <p:txBody>
          <a:bodyPr>
            <a:normAutofit/>
          </a:bodyPr>
          <a:lstStyle/>
          <a:p>
            <a:r>
              <a:rPr lang="en-US" sz="2600">
                <a:latin typeface="Rockwell" panose="02060603020205020403" pitchFamily="18" charset="0"/>
              </a:rPr>
              <a:t>Temporary layoffs are becoming permanent</a:t>
            </a:r>
          </a:p>
        </p:txBody>
      </p:sp>
      <p:sp>
        <p:nvSpPr>
          <p:cNvPr id="3" name="TextBox 2">
            <a:extLst>
              <a:ext uri="{FF2B5EF4-FFF2-40B4-BE49-F238E27FC236}">
                <a16:creationId xmlns:a16="http://schemas.microsoft.com/office/drawing/2014/main" id="{E053D5D3-0695-406D-8057-F1B1C08BF50F}"/>
              </a:ext>
            </a:extLst>
          </p:cNvPr>
          <p:cNvSpPr txBox="1"/>
          <p:nvPr/>
        </p:nvSpPr>
        <p:spPr>
          <a:xfrm>
            <a:off x="273050" y="721994"/>
            <a:ext cx="7078134" cy="492443"/>
          </a:xfrm>
          <a:prstGeom prst="rect">
            <a:avLst/>
          </a:prstGeom>
          <a:noFill/>
        </p:spPr>
        <p:txBody>
          <a:bodyPr wrap="square" rtlCol="0">
            <a:spAutoFit/>
          </a:bodyPr>
          <a:lstStyle/>
          <a:p>
            <a:r>
              <a:rPr lang="en-US" sz="1300">
                <a:latin typeface="Verdana" panose="020B0604030504040204" pitchFamily="34" charset="0"/>
                <a:ea typeface="Verdana" panose="020B0604030504040204" pitchFamily="34" charset="0"/>
              </a:rPr>
              <a:t>Since March, the percentage of job loss that is permanent rather than temporary has been growing, pointing to longer-term economic consequences. </a:t>
            </a:r>
          </a:p>
        </p:txBody>
      </p:sp>
      <p:sp>
        <p:nvSpPr>
          <p:cNvPr id="12" name="Rectangle 11">
            <a:extLst>
              <a:ext uri="{FF2B5EF4-FFF2-40B4-BE49-F238E27FC236}">
                <a16:creationId xmlns:a16="http://schemas.microsoft.com/office/drawing/2014/main" id="{B77725D7-2477-4474-BDAE-2219381E07E7}"/>
              </a:ext>
            </a:extLst>
          </p:cNvPr>
          <p:cNvSpPr/>
          <p:nvPr/>
        </p:nvSpPr>
        <p:spPr>
          <a:xfrm>
            <a:off x="2398889" y="5674341"/>
            <a:ext cx="4572000" cy="923330"/>
          </a:xfrm>
          <a:prstGeom prst="rect">
            <a:avLst/>
          </a:prstGeom>
        </p:spPr>
        <p:txBody>
          <a:bodyPr>
            <a:spAutoFit/>
          </a:bodyPr>
          <a:lstStyle/>
          <a:p>
            <a:pPr lvl="0" defTabSz="640080">
              <a:spcBef>
                <a:spcPts val="600"/>
              </a:spcBef>
              <a:defRPr/>
            </a:pPr>
            <a:r>
              <a:rPr lang="en-US" i="1">
                <a:solidFill>
                  <a:srgbClr val="FFFFFF"/>
                </a:solidFill>
                <a:latin typeface="Verdana"/>
              </a:rPr>
              <a:t>There are still more than three times as many unemployed people as job openings. </a:t>
            </a:r>
          </a:p>
        </p:txBody>
      </p:sp>
      <p:sp>
        <p:nvSpPr>
          <p:cNvPr id="15" name="Text Placeholder 1">
            <a:extLst>
              <a:ext uri="{FF2B5EF4-FFF2-40B4-BE49-F238E27FC236}">
                <a16:creationId xmlns:a16="http://schemas.microsoft.com/office/drawing/2014/main" id="{6A3A2D87-4953-44F3-B16D-72D7F1441DB4}"/>
              </a:ext>
            </a:extLst>
          </p:cNvPr>
          <p:cNvSpPr txBox="1">
            <a:spLocks/>
          </p:cNvSpPr>
          <p:nvPr/>
        </p:nvSpPr>
        <p:spPr bwMode="gray">
          <a:xfrm>
            <a:off x="628650" y="5689986"/>
            <a:ext cx="7980577" cy="892039"/>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rgbClr val="D6D8DA"/>
          </a:solidFill>
          <a:ln w="28575">
            <a:solidFill>
              <a:srgbClr val="00B1B0"/>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500"/>
              </a:spcBef>
              <a:spcAft>
                <a:spcPts val="0"/>
              </a:spcAft>
              <a:buClrTx/>
              <a:buSzPct val="100000"/>
              <a:buFont typeface="Arial" panose="020B0604020202020204" pitchFamily="34" charset="0"/>
              <a:buNone/>
              <a:tabLst/>
              <a:defRPr/>
            </a:pPr>
            <a:endParaRPr kumimoji="0" lang="en-US" sz="1400" b="1" i="0" u="none" strike="noStrike" kern="1200" cap="none" spc="0" normalizeH="0" baseline="0" noProof="0">
              <a:ln>
                <a:noFill/>
              </a:ln>
              <a:solidFill>
                <a:srgbClr val="333E48"/>
              </a:solidFill>
              <a:effectLst/>
              <a:uLnTx/>
              <a:uFillTx/>
              <a:latin typeface="Verdana"/>
              <a:ea typeface="+mn-ea"/>
              <a:cs typeface="+mn-cs"/>
            </a:endParaRPr>
          </a:p>
          <a:p>
            <a:pPr marL="0" marR="0" lvl="0" indent="0" algn="l" defTabSz="640080" rtl="0" eaLnBrk="1" fontAlgn="auto" latinLnBrk="0" hangingPunct="1">
              <a:lnSpc>
                <a:spcPct val="100000"/>
              </a:lnSpc>
              <a:spcBef>
                <a:spcPts val="500"/>
              </a:spcBef>
              <a:spcAft>
                <a:spcPts val="0"/>
              </a:spcAft>
              <a:buClrTx/>
              <a:buSzPct val="100000"/>
              <a:buFont typeface="Arial" panose="020B0604020202020204" pitchFamily="34" charset="0"/>
              <a:buNone/>
              <a:tabLst/>
              <a:defRPr/>
            </a:pPr>
            <a:endParaRPr kumimoji="0" lang="en-US" sz="1400" b="1" i="0" u="none" strike="noStrike" kern="1200" cap="none" spc="0" normalizeH="0" baseline="0" noProof="0">
              <a:ln>
                <a:noFill/>
              </a:ln>
              <a:solidFill>
                <a:srgbClr val="333E48"/>
              </a:solidFill>
              <a:effectLst/>
              <a:uLnTx/>
              <a:uFillTx/>
              <a:latin typeface="Verdana"/>
              <a:ea typeface="+mn-ea"/>
              <a:cs typeface="+mn-cs"/>
            </a:endParaRPr>
          </a:p>
        </p:txBody>
      </p:sp>
      <p:sp>
        <p:nvSpPr>
          <p:cNvPr id="19" name="Rectangle 18">
            <a:extLst>
              <a:ext uri="{FF2B5EF4-FFF2-40B4-BE49-F238E27FC236}">
                <a16:creationId xmlns:a16="http://schemas.microsoft.com/office/drawing/2014/main" id="{6558D029-FDB9-46C0-B46A-7AC6A5F58B2B}"/>
              </a:ext>
            </a:extLst>
          </p:cNvPr>
          <p:cNvSpPr/>
          <p:nvPr/>
        </p:nvSpPr>
        <p:spPr>
          <a:xfrm>
            <a:off x="957439" y="5812839"/>
            <a:ext cx="7202311" cy="646331"/>
          </a:xfrm>
          <a:prstGeom prst="rect">
            <a:avLst/>
          </a:prstGeom>
        </p:spPr>
        <p:txBody>
          <a:bodyPr wrap="square">
            <a:spAutoFit/>
          </a:bodyPr>
          <a:lstStyle/>
          <a:p>
            <a:pPr lvl="0" defTabSz="640080">
              <a:spcBef>
                <a:spcPts val="600"/>
              </a:spcBef>
              <a:defRPr/>
            </a:pPr>
            <a:r>
              <a:rPr lang="en-US" i="1">
                <a:latin typeface="Verdana"/>
              </a:rPr>
              <a:t>There are still more than three times as many unemployed people as job openings. </a:t>
            </a:r>
          </a:p>
        </p:txBody>
      </p:sp>
      <p:graphicFrame>
        <p:nvGraphicFramePr>
          <p:cNvPr id="13" name="Content Placeholder 12">
            <a:extLst>
              <a:ext uri="{FF2B5EF4-FFF2-40B4-BE49-F238E27FC236}">
                <a16:creationId xmlns:a16="http://schemas.microsoft.com/office/drawing/2014/main" id="{BF25B4EE-FFA3-4A88-88B1-548EF500C65F}"/>
              </a:ext>
            </a:extLst>
          </p:cNvPr>
          <p:cNvGraphicFramePr>
            <a:graphicFrameLocks noGrp="1"/>
          </p:cNvGraphicFramePr>
          <p:nvPr>
            <p:ph idx="1"/>
            <p:extLst>
              <p:ext uri="{D42A27DB-BD31-4B8C-83A1-F6EECF244321}">
                <p14:modId xmlns:p14="http://schemas.microsoft.com/office/powerpoint/2010/main" val="100604661"/>
              </p:ext>
            </p:extLst>
          </p:nvPr>
        </p:nvGraphicFramePr>
        <p:xfrm>
          <a:off x="628650" y="1535289"/>
          <a:ext cx="7886700" cy="39059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741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618F-D8CF-477B-A043-598DDC3BBB99}"/>
              </a:ext>
            </a:extLst>
          </p:cNvPr>
          <p:cNvSpPr>
            <a:spLocks noGrp="1"/>
          </p:cNvSpPr>
          <p:nvPr>
            <p:ph type="title"/>
          </p:nvPr>
        </p:nvSpPr>
        <p:spPr>
          <a:xfrm>
            <a:off x="172720" y="0"/>
            <a:ext cx="8342630" cy="793114"/>
          </a:xfrm>
        </p:spPr>
        <p:txBody>
          <a:bodyPr>
            <a:normAutofit/>
          </a:bodyPr>
          <a:lstStyle/>
          <a:p>
            <a:r>
              <a:rPr lang="en-US" sz="2600">
                <a:latin typeface="Rockwell" panose="02060603020205020403" pitchFamily="18" charset="0"/>
              </a:rPr>
              <a:t>Any cut to UI would lead to long-term economic pain</a:t>
            </a:r>
          </a:p>
        </p:txBody>
      </p:sp>
      <p:sp>
        <p:nvSpPr>
          <p:cNvPr id="5" name="Text Placeholder 9">
            <a:extLst>
              <a:ext uri="{FF2B5EF4-FFF2-40B4-BE49-F238E27FC236}">
                <a16:creationId xmlns:a16="http://schemas.microsoft.com/office/drawing/2014/main" id="{14F2F336-CADF-41ED-B5AD-E108AB59138B}"/>
              </a:ext>
            </a:extLst>
          </p:cNvPr>
          <p:cNvSpPr>
            <a:spLocks noGrp="1"/>
          </p:cNvSpPr>
          <p:nvPr/>
        </p:nvSpPr>
        <p:spPr bwMode="gray">
          <a:xfrm>
            <a:off x="330765" y="2029445"/>
            <a:ext cx="2388870" cy="4439088"/>
          </a:xfrm>
          <a:prstGeom prst="rect">
            <a:avLst/>
          </a:prstGeom>
          <a:solidFill>
            <a:srgbClr val="00355F"/>
          </a:solidFill>
          <a:ln w="19050">
            <a:noFill/>
            <a:miter lim="800000"/>
          </a:ln>
        </p:spPr>
        <p:txBody>
          <a:bodyPr vert="horz" wrap="square" lIns="182880" tIns="91440" rIns="182880" bIns="18288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 typeface="Arial" pitchFamily="34" charset="0"/>
              <a:buNone/>
              <a:tabLst/>
              <a:defRPr/>
            </a:pPr>
            <a:r>
              <a:rPr lang="en-US" sz="1300" dirty="0">
                <a:solidFill>
                  <a:srgbClr val="FFFFFF"/>
                </a:solidFill>
                <a:latin typeface="Verdana"/>
              </a:rPr>
              <a:t>The value of $600</a:t>
            </a:r>
            <a:endParaRPr kumimoji="0" lang="en-US" sz="1300" b="1"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kumimoji="0" lang="en-US" sz="1200" b="0" u="none" strike="noStrike" kern="1200" cap="none" spc="0" normalizeH="0" baseline="0" noProof="0" dirty="0">
                <a:ln>
                  <a:noFill/>
                </a:ln>
                <a:solidFill>
                  <a:srgbClr val="FFFFFF"/>
                </a:solidFill>
                <a:effectLst/>
                <a:uLnTx/>
                <a:uFillTx/>
                <a:latin typeface="Verdana"/>
                <a:ea typeface="+mn-ea"/>
                <a:cs typeface="+mn-cs"/>
              </a:rPr>
              <a:t>Economists have found no evidence that the $600 benefit is keeping people from returning to work. </a:t>
            </a:r>
          </a:p>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lang="en-US" sz="1200" b="0" dirty="0">
                <a:solidFill>
                  <a:srgbClr val="FFFFFF"/>
                </a:solidFill>
                <a:latin typeface="Verdana"/>
              </a:rPr>
              <a:t>Instead, consumption resulting from the $600 is propping up other jobs.</a:t>
            </a:r>
          </a:p>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lang="en-US" sz="1200" b="0" dirty="0">
                <a:solidFill>
                  <a:srgbClr val="FFFFFF"/>
                </a:solidFill>
                <a:latin typeface="Verdana"/>
              </a:rPr>
              <a:t>Without the $600, typical UI recipients in </a:t>
            </a:r>
            <a:r>
              <a:rPr lang="en-US" sz="1200" dirty="0">
                <a:solidFill>
                  <a:srgbClr val="00B1B0"/>
                </a:solidFill>
                <a:latin typeface="Verdana"/>
              </a:rPr>
              <a:t>Arizona</a:t>
            </a:r>
            <a:r>
              <a:rPr lang="en-US" sz="1200" b="0" dirty="0">
                <a:solidFill>
                  <a:srgbClr val="FFFFFF"/>
                </a:solidFill>
                <a:latin typeface="Verdana"/>
              </a:rPr>
              <a:t> will see their benefits cut by 75%. </a:t>
            </a:r>
            <a:r>
              <a:rPr lang="en-US" sz="1200" dirty="0">
                <a:solidFill>
                  <a:srgbClr val="00B1B0"/>
                </a:solidFill>
                <a:latin typeface="Verdana"/>
              </a:rPr>
              <a:t>Nevada</a:t>
            </a:r>
            <a:r>
              <a:rPr lang="en-US" sz="1200" b="0" dirty="0">
                <a:solidFill>
                  <a:srgbClr val="FFFFFF"/>
                </a:solidFill>
                <a:latin typeface="Verdana"/>
              </a:rPr>
              <a:t> will lose a full 10% of state-wide personal income. </a:t>
            </a:r>
          </a:p>
          <a:p>
            <a:pPr marL="0" marR="0" lvl="0" indent="0" algn="l" defTabSz="640080" rtl="0" eaLnBrk="1" fontAlgn="auto" latinLnBrk="0" hangingPunct="1">
              <a:lnSpc>
                <a:spcPct val="100000"/>
              </a:lnSpc>
              <a:spcBef>
                <a:spcPts val="600"/>
              </a:spcBef>
              <a:spcAft>
                <a:spcPts val="0"/>
              </a:spcAft>
              <a:buClrTx/>
              <a:buSzTx/>
              <a:buFont typeface="Arial" pitchFamily="34" charset="0"/>
              <a:buNone/>
              <a:tabLst/>
              <a:defRPr/>
            </a:pPr>
            <a:r>
              <a:rPr lang="en-US" sz="1200" b="0" dirty="0">
                <a:solidFill>
                  <a:srgbClr val="FFFFFF"/>
                </a:solidFill>
                <a:latin typeface="Verdana"/>
              </a:rPr>
              <a:t>A change to UI that requires states to make individual-level calculations for wage replacement would be administratively impossible. </a:t>
            </a:r>
          </a:p>
        </p:txBody>
      </p:sp>
      <p:graphicFrame>
        <p:nvGraphicFramePr>
          <p:cNvPr id="10" name="Diagram 9">
            <a:extLst>
              <a:ext uri="{FF2B5EF4-FFF2-40B4-BE49-F238E27FC236}">
                <a16:creationId xmlns:a16="http://schemas.microsoft.com/office/drawing/2014/main" id="{8ECE5834-1114-4D19-800B-2D7AD4C2261A}"/>
              </a:ext>
            </a:extLst>
          </p:cNvPr>
          <p:cNvGraphicFramePr/>
          <p:nvPr>
            <p:extLst>
              <p:ext uri="{D42A27DB-BD31-4B8C-83A1-F6EECF244321}">
                <p14:modId xmlns:p14="http://schemas.microsoft.com/office/powerpoint/2010/main" val="4102758738"/>
              </p:ext>
            </p:extLst>
          </p:nvPr>
        </p:nvGraphicFramePr>
        <p:xfrm>
          <a:off x="2225040" y="1280362"/>
          <a:ext cx="6746240" cy="6064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a:extLst>
              <a:ext uri="{FF2B5EF4-FFF2-40B4-BE49-F238E27FC236}">
                <a16:creationId xmlns:a16="http://schemas.microsoft.com/office/drawing/2014/main" id="{F6B0ACD8-4869-4D8D-BF04-DE0F68D7863F}"/>
              </a:ext>
            </a:extLst>
          </p:cNvPr>
          <p:cNvSpPr/>
          <p:nvPr/>
        </p:nvSpPr>
        <p:spPr>
          <a:xfrm>
            <a:off x="172720" y="711200"/>
            <a:ext cx="7934960" cy="830997"/>
          </a:xfrm>
          <a:prstGeom prst="rect">
            <a:avLst/>
          </a:prstGeom>
        </p:spPr>
        <p:txBody>
          <a:bodyPr wrap="square">
            <a:spAutoFit/>
          </a:bodyPr>
          <a:lstStyle/>
          <a:p>
            <a:pPr defTabSz="403240"/>
            <a:r>
              <a:rPr lang="en-US" sz="1200">
                <a:solidFill>
                  <a:srgbClr val="333E48"/>
                </a:solidFill>
                <a:latin typeface="Verdana"/>
              </a:rPr>
              <a:t>30 million people are using their $600 UI increase to pay bills and buy groceries. With eviction moratoriums about to expire, any cut will throw millions into crisis. 5.4 million workers and their families lost health insurance when they lost their job; those families and others need significant support to stay healthy during the pandemic. </a:t>
            </a:r>
          </a:p>
        </p:txBody>
      </p:sp>
    </p:spTree>
    <p:extLst>
      <p:ext uri="{BB962C8B-B14F-4D97-AF65-F5344CB8AC3E}">
        <p14:creationId xmlns:p14="http://schemas.microsoft.com/office/powerpoint/2010/main" val="55929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596B-89A8-4DDE-94FF-75611D98FE45}"/>
              </a:ext>
            </a:extLst>
          </p:cNvPr>
          <p:cNvSpPr>
            <a:spLocks noGrp="1"/>
          </p:cNvSpPr>
          <p:nvPr>
            <p:ph type="title"/>
          </p:nvPr>
        </p:nvSpPr>
        <p:spPr>
          <a:xfrm>
            <a:off x="161290" y="106827"/>
            <a:ext cx="7886700" cy="731521"/>
          </a:xfrm>
        </p:spPr>
        <p:txBody>
          <a:bodyPr>
            <a:noAutofit/>
          </a:bodyPr>
          <a:lstStyle/>
          <a:p>
            <a:r>
              <a:rPr lang="en-US" sz="2600">
                <a:latin typeface="Rockwell" panose="02060603020205020403" pitchFamily="18" charset="0"/>
              </a:rPr>
              <a:t>Economic urgency grows with every week that we don’t get a handle on the pandemic</a:t>
            </a:r>
            <a:endParaRPr lang="en-US" sz="2600"/>
          </a:p>
        </p:txBody>
      </p:sp>
      <p:sp>
        <p:nvSpPr>
          <p:cNvPr id="7" name="TextBox 6">
            <a:extLst>
              <a:ext uri="{FF2B5EF4-FFF2-40B4-BE49-F238E27FC236}">
                <a16:creationId xmlns:a16="http://schemas.microsoft.com/office/drawing/2014/main" id="{040217CE-D8DD-4E78-8596-3E316B93856B}"/>
              </a:ext>
            </a:extLst>
          </p:cNvPr>
          <p:cNvSpPr txBox="1"/>
          <p:nvPr/>
        </p:nvSpPr>
        <p:spPr>
          <a:xfrm>
            <a:off x="628650" y="6106160"/>
            <a:ext cx="4400550" cy="430887"/>
          </a:xfrm>
          <a:prstGeom prst="rect">
            <a:avLst/>
          </a:prstGeom>
          <a:noFill/>
        </p:spPr>
        <p:txBody>
          <a:bodyPr wrap="square" rtlCol="0">
            <a:spAutoFit/>
          </a:bodyPr>
          <a:lstStyle/>
          <a:p>
            <a:r>
              <a:rPr lang="en-US" sz="1100" i="1">
                <a:latin typeface="Verdana" panose="020B0604030504040204" pitchFamily="34" charset="0"/>
                <a:ea typeface="Verdana" panose="020B0604030504040204" pitchFamily="34" charset="0"/>
              </a:rPr>
              <a:t>Source: “Will infections spike, state reopening rollbacks hurt recovery or spur a new recession?” USA Today.</a:t>
            </a:r>
          </a:p>
        </p:txBody>
      </p:sp>
      <p:sp>
        <p:nvSpPr>
          <p:cNvPr id="14" name="Text Placeholder 1">
            <a:extLst>
              <a:ext uri="{FF2B5EF4-FFF2-40B4-BE49-F238E27FC236}">
                <a16:creationId xmlns:a16="http://schemas.microsoft.com/office/drawing/2014/main" id="{2EB779C3-E62C-4164-B849-C6CE2C3D3946}"/>
              </a:ext>
            </a:extLst>
          </p:cNvPr>
          <p:cNvSpPr txBox="1">
            <a:spLocks/>
          </p:cNvSpPr>
          <p:nvPr/>
        </p:nvSpPr>
        <p:spPr bwMode="gray">
          <a:xfrm>
            <a:off x="581079" y="1245109"/>
            <a:ext cx="8002037" cy="1820498"/>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rgbClr val="D6D8DA"/>
          </a:solidFill>
          <a:ln w="28575">
            <a:solidFill>
              <a:srgbClr val="00B1B0"/>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lvl="0" indent="0">
              <a:buNone/>
            </a:pPr>
            <a:r>
              <a:rPr lang="en-US" sz="1400" b="1">
                <a:solidFill>
                  <a:srgbClr val="333E48"/>
                </a:solidFill>
                <a:latin typeface="Verdana" panose="020B0604030504040204" pitchFamily="34" charset="0"/>
                <a:ea typeface="Verdana" panose="020B0604030504040204" pitchFamily="34" charset="0"/>
              </a:rPr>
              <a:t>Economists predict that the second wave of infection will lead to another round of recession</a:t>
            </a:r>
          </a:p>
          <a:p>
            <a:pPr marL="0" lvl="0" indent="0">
              <a:buNone/>
            </a:pPr>
            <a:r>
              <a:rPr lang="en-US" sz="1300">
                <a:solidFill>
                  <a:srgbClr val="333E48"/>
                </a:solidFill>
                <a:latin typeface="Verdana"/>
              </a:rPr>
              <a:t>“[Some states] came out of the gate fast and they’re now falling flat on their faces. It will weigh heavily on the economy.”</a:t>
            </a:r>
            <a:endParaRPr kumimoji="0" lang="en-US" sz="1300" b="0" i="0" u="none" strike="noStrike" kern="1200" cap="none" spc="0" normalizeH="0" baseline="0" noProof="0">
              <a:ln>
                <a:noFill/>
              </a:ln>
              <a:solidFill>
                <a:srgbClr val="333E48"/>
              </a:solidFill>
              <a:effectLst/>
              <a:uLnTx/>
              <a:uFillTx/>
              <a:latin typeface="Verdana"/>
              <a:ea typeface="+mn-ea"/>
              <a:cs typeface="+mn-cs"/>
            </a:endParaRPr>
          </a:p>
          <a:p>
            <a:pPr marL="0" lvl="0" indent="0" algn="r">
              <a:buNone/>
            </a:pPr>
            <a:r>
              <a:rPr lang="en-US" sz="1300">
                <a:solidFill>
                  <a:srgbClr val="333E48"/>
                </a:solidFill>
                <a:latin typeface="Verdana"/>
              </a:rPr>
              <a:t>Mark </a:t>
            </a:r>
            <a:r>
              <a:rPr lang="en-US" sz="1300" err="1">
                <a:solidFill>
                  <a:srgbClr val="333E48"/>
                </a:solidFill>
                <a:latin typeface="Verdana"/>
              </a:rPr>
              <a:t>Zandi</a:t>
            </a:r>
            <a:r>
              <a:rPr lang="en-US" sz="1300">
                <a:solidFill>
                  <a:srgbClr val="333E48"/>
                </a:solidFill>
                <a:latin typeface="Verdana"/>
              </a:rPr>
              <a:t>, </a:t>
            </a:r>
          </a:p>
          <a:p>
            <a:pPr marL="0" lvl="0" indent="0" algn="r">
              <a:buNone/>
            </a:pPr>
            <a:r>
              <a:rPr lang="en-US" sz="1300">
                <a:solidFill>
                  <a:srgbClr val="333E48"/>
                </a:solidFill>
                <a:latin typeface="Verdana"/>
              </a:rPr>
              <a:t>Chief Economist at Moody’s Analytics</a:t>
            </a:r>
            <a:endParaRPr kumimoji="0" lang="en-US" sz="1300" b="0" i="1" u="none" strike="noStrike" kern="1200" cap="none" spc="0" normalizeH="0" baseline="0" noProof="0">
              <a:ln>
                <a:noFill/>
              </a:ln>
              <a:solidFill>
                <a:srgbClr val="333E48"/>
              </a:solidFill>
              <a:effectLst/>
              <a:uLnTx/>
              <a:uFillTx/>
              <a:latin typeface="Verdana"/>
              <a:ea typeface="+mn-ea"/>
              <a:cs typeface="+mn-cs"/>
            </a:endParaRPr>
          </a:p>
        </p:txBody>
      </p:sp>
      <p:grpSp>
        <p:nvGrpSpPr>
          <p:cNvPr id="15" name="Group 14">
            <a:extLst>
              <a:ext uri="{FF2B5EF4-FFF2-40B4-BE49-F238E27FC236}">
                <a16:creationId xmlns:a16="http://schemas.microsoft.com/office/drawing/2014/main" id="{C25E09B7-F384-4E2F-9231-9DA07A7CF24A}"/>
              </a:ext>
              <a:ext uri="{C183D7F6-B498-43B3-948B-1728B52AA6E4}">
                <adec:decorative xmlns:adec="http://schemas.microsoft.com/office/drawing/2017/decorative" val="1"/>
              </a:ext>
            </a:extLst>
          </p:cNvPr>
          <p:cNvGrpSpPr/>
          <p:nvPr/>
        </p:nvGrpSpPr>
        <p:grpSpPr>
          <a:xfrm>
            <a:off x="8173155" y="1284581"/>
            <a:ext cx="409254" cy="284574"/>
            <a:chOff x="2753955" y="1209981"/>
            <a:chExt cx="271672" cy="181522"/>
          </a:xfrm>
        </p:grpSpPr>
        <p:sp>
          <p:nvSpPr>
            <p:cNvPr id="16" name="Rectangle 15">
              <a:extLst>
                <a:ext uri="{FF2B5EF4-FFF2-40B4-BE49-F238E27FC236}">
                  <a16:creationId xmlns:a16="http://schemas.microsoft.com/office/drawing/2014/main" id="{7546F20B-92FD-40C2-B67D-0419A9D68110}"/>
                </a:ext>
                <a:ext uri="{C183D7F6-B498-43B3-948B-1728B52AA6E4}">
                  <adec:decorative xmlns:adec="http://schemas.microsoft.com/office/drawing/2017/decorative" val="1"/>
                </a:ext>
              </a:extLst>
            </p:cNvPr>
            <p:cNvSpPr/>
            <p:nvPr/>
          </p:nvSpPr>
          <p:spPr bwMode="gray">
            <a:xfrm>
              <a:off x="2753955" y="1209981"/>
              <a:ext cx="271672" cy="181522"/>
            </a:xfrm>
            <a:prstGeom prst="rect">
              <a:avLst/>
            </a:prstGeom>
            <a:solidFill>
              <a:srgbClr val="D6D8DA"/>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537667" eaLnBrk="1" fontAlgn="auto" latinLnBrk="0" hangingPunct="1">
                <a:lnSpc>
                  <a:spcPct val="100000"/>
                </a:lnSpc>
                <a:spcBef>
                  <a:spcPts val="500"/>
                </a:spcBef>
                <a:spcAft>
                  <a:spcPts val="0"/>
                </a:spcAft>
                <a:buClrTx/>
                <a:buSzTx/>
                <a:buFontTx/>
                <a:buNone/>
                <a:tabLst/>
                <a:defRPr/>
              </a:pPr>
              <a:endParaRPr kumimoji="0" lang="en-US" sz="1000" b="0" i="0" u="none" strike="noStrike" kern="0" cap="none" spc="0" normalizeH="0" baseline="0" noProof="0" err="1">
                <a:ln>
                  <a:noFill/>
                </a:ln>
                <a:solidFill>
                  <a:srgbClr val="FFFFFF"/>
                </a:solidFill>
                <a:effectLst/>
                <a:uLnTx/>
                <a:uFillTx/>
                <a:latin typeface="Verdana"/>
                <a:ea typeface="+mn-ea"/>
                <a:cs typeface="+mn-cs"/>
              </a:endParaRPr>
            </a:p>
          </p:txBody>
        </p:sp>
        <p:sp>
          <p:nvSpPr>
            <p:cNvPr id="17" name="Round Same Side Corner Rectangle 69">
              <a:extLst>
                <a:ext uri="{FF2B5EF4-FFF2-40B4-BE49-F238E27FC236}">
                  <a16:creationId xmlns:a16="http://schemas.microsoft.com/office/drawing/2014/main" id="{FE68FCEF-BA73-4873-9D09-0E5DF4D3ACD6}"/>
                </a:ext>
                <a:ext uri="{C183D7F6-B498-43B3-948B-1728B52AA6E4}">
                  <adec:decorative xmlns:adec="http://schemas.microsoft.com/office/drawing/2017/decorative" val="1"/>
                </a:ext>
              </a:extLst>
            </p:cNvPr>
            <p:cNvSpPr/>
            <p:nvPr/>
          </p:nvSpPr>
          <p:spPr bwMode="gray">
            <a:xfrm rot="10800000">
              <a:off x="2753955" y="1209981"/>
              <a:ext cx="213772" cy="181521"/>
            </a:xfrm>
            <a:prstGeom prst="round2SameRect">
              <a:avLst/>
            </a:prstGeom>
            <a:solidFill>
              <a:srgbClr val="00B1B0"/>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537667"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333E48"/>
                </a:solidFill>
                <a:effectLst/>
                <a:uLnTx/>
                <a:uFillTx/>
                <a:latin typeface="Verdana"/>
              </a:endParaRPr>
            </a:p>
          </p:txBody>
        </p:sp>
        <p:sp>
          <p:nvSpPr>
            <p:cNvPr id="18" name="Freeform 70">
              <a:extLst>
                <a:ext uri="{FF2B5EF4-FFF2-40B4-BE49-F238E27FC236}">
                  <a16:creationId xmlns:a16="http://schemas.microsoft.com/office/drawing/2014/main" id="{415F8E5E-BCE8-4F41-91D3-CE912D712133}"/>
                </a:ext>
                <a:ext uri="{C183D7F6-B498-43B3-948B-1728B52AA6E4}">
                  <adec:decorative xmlns:adec="http://schemas.microsoft.com/office/drawing/2017/decorative" val="1"/>
                </a:ext>
              </a:extLst>
            </p:cNvPr>
            <p:cNvSpPr>
              <a:spLocks/>
            </p:cNvSpPr>
            <p:nvPr/>
          </p:nvSpPr>
          <p:spPr bwMode="gray">
            <a:xfrm rot="10800000">
              <a:off x="2797998" y="1245132"/>
              <a:ext cx="58797" cy="10966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Verdana"/>
                <a:ea typeface="+mn-ea"/>
                <a:cs typeface="+mn-cs"/>
              </a:endParaRPr>
            </a:p>
          </p:txBody>
        </p:sp>
        <p:sp>
          <p:nvSpPr>
            <p:cNvPr id="19" name="Freeform 71">
              <a:extLst>
                <a:ext uri="{FF2B5EF4-FFF2-40B4-BE49-F238E27FC236}">
                  <a16:creationId xmlns:a16="http://schemas.microsoft.com/office/drawing/2014/main" id="{156B3C19-C12F-452A-9B1B-707B8B16C2CA}"/>
                </a:ext>
                <a:ext uri="{C183D7F6-B498-43B3-948B-1728B52AA6E4}">
                  <adec:decorative xmlns:adec="http://schemas.microsoft.com/office/drawing/2017/decorative" val="1"/>
                </a:ext>
              </a:extLst>
            </p:cNvPr>
            <p:cNvSpPr>
              <a:spLocks/>
            </p:cNvSpPr>
            <p:nvPr/>
          </p:nvSpPr>
          <p:spPr bwMode="gray">
            <a:xfrm rot="10800000">
              <a:off x="2867365" y="1245132"/>
              <a:ext cx="58797" cy="10966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Verdana"/>
                <a:ea typeface="+mn-ea"/>
                <a:cs typeface="+mn-cs"/>
              </a:endParaRPr>
            </a:p>
          </p:txBody>
        </p:sp>
      </p:grpSp>
      <p:sp>
        <p:nvSpPr>
          <p:cNvPr id="20" name="Rectangle 19">
            <a:extLst>
              <a:ext uri="{FF2B5EF4-FFF2-40B4-BE49-F238E27FC236}">
                <a16:creationId xmlns:a16="http://schemas.microsoft.com/office/drawing/2014/main" id="{1C363316-36D1-4B28-B07C-8DE05A7AD6E8}"/>
              </a:ext>
            </a:extLst>
          </p:cNvPr>
          <p:cNvSpPr/>
          <p:nvPr/>
        </p:nvSpPr>
        <p:spPr>
          <a:xfrm>
            <a:off x="1686560" y="3065607"/>
            <a:ext cx="5516880" cy="2710999"/>
          </a:xfrm>
          <a:prstGeom prst="rect">
            <a:avLst/>
          </a:prstGeom>
        </p:spPr>
        <p:txBody>
          <a:bodyPr wrap="square">
            <a:spAutoFit/>
          </a:bodyPr>
          <a:lstStyle/>
          <a:p>
            <a:pPr lvl="0" defTabSz="640080">
              <a:spcBef>
                <a:spcPts val="500"/>
              </a:spcBef>
              <a:buSzPct val="100000"/>
              <a:defRPr/>
            </a:pPr>
            <a:endParaRPr lang="en-US" sz="1200">
              <a:solidFill>
                <a:srgbClr val="333E48"/>
              </a:solidFill>
              <a:latin typeface="Verdana"/>
            </a:endParaRPr>
          </a:p>
          <a:p>
            <a:pPr lvl="0" defTabSz="640080">
              <a:spcBef>
                <a:spcPts val="500"/>
              </a:spcBef>
              <a:buSzPct val="100000"/>
              <a:defRPr/>
            </a:pPr>
            <a:r>
              <a:rPr lang="en-US" sz="1400" err="1">
                <a:solidFill>
                  <a:srgbClr val="333E48"/>
                </a:solidFill>
                <a:latin typeface="Verdana"/>
              </a:rPr>
              <a:t>Zandi</a:t>
            </a:r>
            <a:r>
              <a:rPr lang="en-US" sz="1400">
                <a:solidFill>
                  <a:srgbClr val="333E48"/>
                </a:solidFill>
                <a:latin typeface="Verdana"/>
              </a:rPr>
              <a:t> estimates:</a:t>
            </a:r>
          </a:p>
          <a:p>
            <a:pPr lvl="1">
              <a:defRPr/>
            </a:pPr>
            <a:endParaRPr lang="en-US" sz="1400">
              <a:solidFill>
                <a:srgbClr val="333E48"/>
              </a:solidFill>
              <a:latin typeface="Verdana"/>
            </a:endParaRPr>
          </a:p>
          <a:p>
            <a:pPr marL="742950" lvl="1" indent="-285750">
              <a:buFont typeface="Wingdings" panose="05000000000000000000" pitchFamily="2" charset="2"/>
              <a:buChar char="Ø"/>
              <a:defRPr/>
            </a:pPr>
            <a:r>
              <a:rPr lang="en-US" sz="1400">
                <a:solidFill>
                  <a:srgbClr val="333E48"/>
                </a:solidFill>
                <a:latin typeface="Verdana"/>
              </a:rPr>
              <a:t>The economy will contract at an annual rate of 30-40% in Q2, and recent rise in infections and business shut-down orders will constrain economic rebound to </a:t>
            </a:r>
            <a:r>
              <a:rPr lang="en-US" sz="1400" b="1">
                <a:solidFill>
                  <a:srgbClr val="00B1B0"/>
                </a:solidFill>
                <a:latin typeface="Verdana"/>
              </a:rPr>
              <a:t>17%</a:t>
            </a:r>
            <a:r>
              <a:rPr lang="en-US" sz="1400" b="1">
                <a:solidFill>
                  <a:srgbClr val="333E48"/>
                </a:solidFill>
                <a:latin typeface="Verdana"/>
              </a:rPr>
              <a:t> </a:t>
            </a:r>
            <a:r>
              <a:rPr lang="en-US" sz="1400">
                <a:solidFill>
                  <a:srgbClr val="333E48"/>
                </a:solidFill>
                <a:latin typeface="Verdana"/>
              </a:rPr>
              <a:t>(down from his earlier prediction of 20%). </a:t>
            </a:r>
          </a:p>
          <a:p>
            <a:pPr marL="114300" lvl="1" indent="0">
              <a:buNone/>
              <a:defRPr/>
            </a:pPr>
            <a:endParaRPr lang="en-US" sz="1400" b="1">
              <a:solidFill>
                <a:srgbClr val="00B1B0"/>
              </a:solidFill>
              <a:latin typeface="Verdana"/>
            </a:endParaRPr>
          </a:p>
          <a:p>
            <a:pPr marL="742950" lvl="1" indent="-285750">
              <a:buClr>
                <a:schemeClr val="tx1"/>
              </a:buClr>
              <a:buFont typeface="Wingdings" panose="05000000000000000000" pitchFamily="2" charset="2"/>
              <a:buChar char="Ø"/>
              <a:defRPr/>
            </a:pPr>
            <a:r>
              <a:rPr lang="en-US" sz="1400" b="1">
                <a:solidFill>
                  <a:srgbClr val="00B1B0"/>
                </a:solidFill>
                <a:latin typeface="Verdana"/>
              </a:rPr>
              <a:t>280,000 fewer</a:t>
            </a:r>
            <a:r>
              <a:rPr lang="en-US" sz="1400" b="1">
                <a:latin typeface="Verdana"/>
              </a:rPr>
              <a:t> </a:t>
            </a:r>
            <a:r>
              <a:rPr lang="en-US" sz="1400">
                <a:solidFill>
                  <a:srgbClr val="333E48"/>
                </a:solidFill>
                <a:latin typeface="Verdana"/>
              </a:rPr>
              <a:t>jobs will be added from July to September than </a:t>
            </a:r>
            <a:r>
              <a:rPr lang="en-US" sz="1400" err="1">
                <a:solidFill>
                  <a:srgbClr val="333E48"/>
                </a:solidFill>
                <a:latin typeface="Verdana"/>
              </a:rPr>
              <a:t>Zandi</a:t>
            </a:r>
            <a:r>
              <a:rPr lang="en-US" sz="1400">
                <a:solidFill>
                  <a:srgbClr val="333E48"/>
                </a:solidFill>
                <a:latin typeface="Verdana"/>
              </a:rPr>
              <a:t> had forecasted just a few weeks ago, before additional virus spikes.</a:t>
            </a:r>
          </a:p>
        </p:txBody>
      </p:sp>
    </p:spTree>
    <p:extLst>
      <p:ext uri="{BB962C8B-B14F-4D97-AF65-F5344CB8AC3E}">
        <p14:creationId xmlns:p14="http://schemas.microsoft.com/office/powerpoint/2010/main" val="243889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3">
            <a:extLst>
              <a:ext uri="{FF2B5EF4-FFF2-40B4-BE49-F238E27FC236}">
                <a16:creationId xmlns:a16="http://schemas.microsoft.com/office/drawing/2014/main" id="{64A714ED-9C94-4CE5-A78D-4F585FF70D21}"/>
              </a:ext>
            </a:extLst>
          </p:cNvPr>
          <p:cNvSpPr txBox="1">
            <a:spLocks/>
          </p:cNvSpPr>
          <p:nvPr/>
        </p:nvSpPr>
        <p:spPr>
          <a:xfrm>
            <a:off x="235974" y="-1"/>
            <a:ext cx="8908025" cy="10100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a:latin typeface="Rockwell" panose="02060603020205020403" pitchFamily="18" charset="0"/>
              </a:rPr>
              <a:t>First two CV packages staved off an economic emergency this spring, but gaps remained</a:t>
            </a:r>
          </a:p>
        </p:txBody>
      </p:sp>
      <p:sp>
        <p:nvSpPr>
          <p:cNvPr id="9" name="Freeform 31">
            <a:extLst>
              <a:ext uri="{FF2B5EF4-FFF2-40B4-BE49-F238E27FC236}">
                <a16:creationId xmlns:a16="http://schemas.microsoft.com/office/drawing/2014/main" id="{298AF01B-6591-4A37-BE6D-2DA937287C01}"/>
              </a:ext>
            </a:extLst>
          </p:cNvPr>
          <p:cNvSpPr/>
          <p:nvPr/>
        </p:nvSpPr>
        <p:spPr bwMode="gray">
          <a:xfrm rot="5400000">
            <a:off x="240971" y="1662258"/>
            <a:ext cx="4423143" cy="4905086"/>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 name="connsiteX0" fmla="*/ 0 w 1997486"/>
              <a:gd name="connsiteY0" fmla="*/ 2485908 h 2485908"/>
              <a:gd name="connsiteX1" fmla="*/ 0 w 1997486"/>
              <a:gd name="connsiteY1" fmla="*/ 1730205 h 2485908"/>
              <a:gd name="connsiteX2" fmla="*/ 1997486 w 1997486"/>
              <a:gd name="connsiteY2" fmla="*/ 0 h 2485908"/>
              <a:gd name="connsiteX0" fmla="*/ 0 w 1997486"/>
              <a:gd name="connsiteY0" fmla="*/ 2485908 h 2485908"/>
              <a:gd name="connsiteX1" fmla="*/ 0 w 1997486"/>
              <a:gd name="connsiteY1" fmla="*/ 1730205 h 2485908"/>
              <a:gd name="connsiteX2" fmla="*/ 1997486 w 1997486"/>
              <a:gd name="connsiteY2" fmla="*/ 0 h 2485908"/>
              <a:gd name="connsiteX0" fmla="*/ 0 w 1982765"/>
              <a:gd name="connsiteY0" fmla="*/ 2085700 h 2085700"/>
              <a:gd name="connsiteX1" fmla="*/ 0 w 1982765"/>
              <a:gd name="connsiteY1" fmla="*/ 1329997 h 2085700"/>
              <a:gd name="connsiteX2" fmla="*/ 1982765 w 1982765"/>
              <a:gd name="connsiteY2" fmla="*/ 0 h 2085700"/>
              <a:gd name="connsiteX0" fmla="*/ 0 w 1982765"/>
              <a:gd name="connsiteY0" fmla="*/ 2085700 h 2085700"/>
              <a:gd name="connsiteX1" fmla="*/ 0 w 1982765"/>
              <a:gd name="connsiteY1" fmla="*/ 1329997 h 2085700"/>
              <a:gd name="connsiteX2" fmla="*/ 1982765 w 1982765"/>
              <a:gd name="connsiteY2" fmla="*/ 0 h 2085700"/>
              <a:gd name="connsiteX0" fmla="*/ 0 w 1982765"/>
              <a:gd name="connsiteY0" fmla="*/ 2085700 h 2085700"/>
              <a:gd name="connsiteX1" fmla="*/ 2 w 1982765"/>
              <a:gd name="connsiteY1" fmla="*/ 1183400 h 2085700"/>
              <a:gd name="connsiteX2" fmla="*/ 1982765 w 1982765"/>
              <a:gd name="connsiteY2" fmla="*/ 0 h 2085700"/>
              <a:gd name="connsiteX0" fmla="*/ 0 w 1875336"/>
              <a:gd name="connsiteY0" fmla="*/ 2020173 h 2020173"/>
              <a:gd name="connsiteX1" fmla="*/ 2 w 1875336"/>
              <a:gd name="connsiteY1" fmla="*/ 1117873 h 2020173"/>
              <a:gd name="connsiteX2" fmla="*/ 1875336 w 1875336"/>
              <a:gd name="connsiteY2" fmla="*/ 0 h 2020173"/>
            </a:gdLst>
            <a:ahLst/>
            <a:cxnLst>
              <a:cxn ang="0">
                <a:pos x="connsiteX0" y="connsiteY0"/>
              </a:cxn>
              <a:cxn ang="0">
                <a:pos x="connsiteX1" y="connsiteY1"/>
              </a:cxn>
              <a:cxn ang="0">
                <a:pos x="connsiteX2" y="connsiteY2"/>
              </a:cxn>
            </a:cxnLst>
            <a:rect l="l" t="t" r="r" b="b"/>
            <a:pathLst>
              <a:path w="1875336" h="2020173">
                <a:moveTo>
                  <a:pt x="0" y="2020173"/>
                </a:moveTo>
                <a:cubicBezTo>
                  <a:pt x="1" y="1719406"/>
                  <a:pt x="1" y="1418640"/>
                  <a:pt x="2" y="1117873"/>
                </a:cubicBezTo>
                <a:cubicBezTo>
                  <a:pt x="270305" y="946791"/>
                  <a:pt x="1531425" y="226071"/>
                  <a:pt x="1875336" y="0"/>
                </a:cubicBezTo>
              </a:path>
            </a:pathLst>
          </a:custGeom>
          <a:noFill/>
          <a:ln w="57150" cap="flat" cmpd="sng" algn="ctr">
            <a:solidFill>
              <a:srgbClr val="00B1B0"/>
            </a:solidFill>
            <a:prstDash val="solid"/>
            <a:miter lim="800000"/>
            <a:headEnd type="none"/>
            <a:tailEnd type="triangle"/>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marL="0" marR="0" lvl="0" indent="0" algn="l" defTabSz="1463675"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D6D8DA"/>
              </a:solidFill>
              <a:effectLst/>
              <a:uLnTx/>
              <a:uFillTx/>
              <a:latin typeface="Verdana"/>
              <a:ea typeface="+mn-ea"/>
              <a:cs typeface="+mn-cs"/>
            </a:endParaRPr>
          </a:p>
        </p:txBody>
      </p:sp>
      <p:sp>
        <p:nvSpPr>
          <p:cNvPr id="10" name="TextBox 9">
            <a:extLst>
              <a:ext uri="{FF2B5EF4-FFF2-40B4-BE49-F238E27FC236}">
                <a16:creationId xmlns:a16="http://schemas.microsoft.com/office/drawing/2014/main" id="{FF139F77-D090-4E99-834C-652072B9465F}"/>
              </a:ext>
            </a:extLst>
          </p:cNvPr>
          <p:cNvSpPr txBox="1"/>
          <p:nvPr/>
        </p:nvSpPr>
        <p:spPr>
          <a:xfrm>
            <a:off x="116958" y="1256897"/>
            <a:ext cx="2115879" cy="492443"/>
          </a:xfrm>
          <a:prstGeom prst="rect">
            <a:avLst/>
          </a:prstGeom>
          <a:noFill/>
        </p:spPr>
        <p:txBody>
          <a:bodyPr wrap="square" rtlCol="0">
            <a:spAutoFit/>
          </a:bodyPr>
          <a:lstStyle/>
          <a:p>
            <a:r>
              <a:rPr lang="en-US" sz="1300">
                <a:latin typeface="Verdana" panose="020B0604030504040204" pitchFamily="34" charset="0"/>
                <a:ea typeface="Verdana" panose="020B0604030504040204" pitchFamily="34" charset="0"/>
              </a:rPr>
              <a:t>Congress prioritized a </a:t>
            </a:r>
          </a:p>
          <a:p>
            <a:r>
              <a:rPr lang="en-US" sz="1300">
                <a:latin typeface="Verdana" panose="020B0604030504040204" pitchFamily="34" charset="0"/>
                <a:ea typeface="Verdana" panose="020B0604030504040204" pitchFamily="34" charset="0"/>
              </a:rPr>
              <a:t>speedy response</a:t>
            </a:r>
          </a:p>
        </p:txBody>
      </p:sp>
      <p:cxnSp>
        <p:nvCxnSpPr>
          <p:cNvPr id="11" name="Straight Connector 10">
            <a:extLst>
              <a:ext uri="{FF2B5EF4-FFF2-40B4-BE49-F238E27FC236}">
                <a16:creationId xmlns:a16="http://schemas.microsoft.com/office/drawing/2014/main" id="{DFB601DE-6D14-4127-95B3-52AF55771345}"/>
              </a:ext>
            </a:extLst>
          </p:cNvPr>
          <p:cNvCxnSpPr>
            <a:cxnSpLocks/>
          </p:cNvCxnSpPr>
          <p:nvPr/>
        </p:nvCxnSpPr>
        <p:spPr bwMode="gray">
          <a:xfrm>
            <a:off x="2449163" y="2298565"/>
            <a:ext cx="517317" cy="0"/>
          </a:xfrm>
          <a:prstGeom prst="line">
            <a:avLst/>
          </a:prstGeom>
          <a:ln w="57150" cap="flat">
            <a:solidFill>
              <a:srgbClr val="00B1B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2E0A448-B545-4F9D-B767-C62E0B672C71}"/>
              </a:ext>
            </a:extLst>
          </p:cNvPr>
          <p:cNvCxnSpPr>
            <a:cxnSpLocks/>
          </p:cNvCxnSpPr>
          <p:nvPr/>
        </p:nvCxnSpPr>
        <p:spPr bwMode="gray">
          <a:xfrm>
            <a:off x="3161616" y="3503501"/>
            <a:ext cx="517317" cy="0"/>
          </a:xfrm>
          <a:prstGeom prst="line">
            <a:avLst/>
          </a:prstGeom>
          <a:ln w="57150" cap="flat">
            <a:solidFill>
              <a:srgbClr val="00B1B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517AD6E-9A23-42A2-8F77-E28194E031D6}"/>
              </a:ext>
            </a:extLst>
          </p:cNvPr>
          <p:cNvSpPr/>
          <p:nvPr/>
        </p:nvSpPr>
        <p:spPr>
          <a:xfrm>
            <a:off x="4243705" y="2721487"/>
            <a:ext cx="4554924" cy="861774"/>
          </a:xfrm>
          <a:prstGeom prst="rect">
            <a:avLst/>
          </a:prstGeom>
        </p:spPr>
        <p:txBody>
          <a:bodyPr wrap="square">
            <a:spAutoFit/>
          </a:bodyPr>
          <a:lstStyle/>
          <a:p>
            <a:r>
              <a:rPr lang="en-US" sz="1300">
                <a:latin typeface="Verdana" panose="020B0604030504040204" pitchFamily="34" charset="0"/>
                <a:ea typeface="Verdana" panose="020B0604030504040204" pitchFamily="34" charset="0"/>
              </a:rPr>
              <a:t>Millions were excluded from receiving direct payments.</a:t>
            </a:r>
          </a:p>
          <a:p>
            <a:r>
              <a:rPr lang="en-US" sz="1200" i="1">
                <a:latin typeface="Verdana" panose="020B0604030504040204" pitchFamily="34" charset="0"/>
                <a:ea typeface="Verdana" panose="020B0604030504040204" pitchFamily="34" charset="0"/>
              </a:rPr>
              <a:t>Ex: families did not receive EIPs for adult dependents, and payments did not reach many eligible recipients. </a:t>
            </a:r>
          </a:p>
        </p:txBody>
      </p:sp>
      <p:sp>
        <p:nvSpPr>
          <p:cNvPr id="15" name="Rectangle 14">
            <a:extLst>
              <a:ext uri="{FF2B5EF4-FFF2-40B4-BE49-F238E27FC236}">
                <a16:creationId xmlns:a16="http://schemas.microsoft.com/office/drawing/2014/main" id="{10E813D0-D77F-4500-84E3-3E95ABDC8C2D}"/>
              </a:ext>
            </a:extLst>
          </p:cNvPr>
          <p:cNvSpPr/>
          <p:nvPr/>
        </p:nvSpPr>
        <p:spPr>
          <a:xfrm>
            <a:off x="5533842" y="5016644"/>
            <a:ext cx="3576019" cy="692497"/>
          </a:xfrm>
          <a:prstGeom prst="rect">
            <a:avLst/>
          </a:prstGeom>
        </p:spPr>
        <p:txBody>
          <a:bodyPr wrap="square">
            <a:spAutoFit/>
          </a:bodyPr>
          <a:lstStyle/>
          <a:p>
            <a:r>
              <a:rPr lang="en-US" sz="1300">
                <a:latin typeface="Verdana" panose="020B0604030504040204" pitchFamily="34" charset="0"/>
                <a:ea typeface="Verdana" panose="020B0604030504040204" pitchFamily="34" charset="0"/>
              </a:rPr>
              <a:t>States and municipalities lost tax revenue and had to spend on public health and other emergency measures. </a:t>
            </a:r>
          </a:p>
        </p:txBody>
      </p:sp>
      <p:cxnSp>
        <p:nvCxnSpPr>
          <p:cNvPr id="16" name="Straight Connector 15">
            <a:extLst>
              <a:ext uri="{FF2B5EF4-FFF2-40B4-BE49-F238E27FC236}">
                <a16:creationId xmlns:a16="http://schemas.microsoft.com/office/drawing/2014/main" id="{EB60C015-5FEE-41D1-9104-3CEDECE8E111}"/>
              </a:ext>
            </a:extLst>
          </p:cNvPr>
          <p:cNvCxnSpPr>
            <a:cxnSpLocks/>
          </p:cNvCxnSpPr>
          <p:nvPr/>
        </p:nvCxnSpPr>
        <p:spPr bwMode="gray">
          <a:xfrm>
            <a:off x="3781715" y="4559575"/>
            <a:ext cx="517317" cy="0"/>
          </a:xfrm>
          <a:prstGeom prst="line">
            <a:avLst/>
          </a:prstGeom>
          <a:ln w="57150" cap="flat">
            <a:solidFill>
              <a:srgbClr val="00B1B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0313853-19F7-4266-A4BA-5FC3FF1F24AF}"/>
              </a:ext>
            </a:extLst>
          </p:cNvPr>
          <p:cNvSpPr/>
          <p:nvPr/>
        </p:nvSpPr>
        <p:spPr>
          <a:xfrm>
            <a:off x="4948644" y="3925852"/>
            <a:ext cx="3576018" cy="846386"/>
          </a:xfrm>
          <a:prstGeom prst="rect">
            <a:avLst/>
          </a:prstGeom>
        </p:spPr>
        <p:txBody>
          <a:bodyPr wrap="square">
            <a:spAutoFit/>
          </a:bodyPr>
          <a:lstStyle/>
          <a:p>
            <a:r>
              <a:rPr lang="en-US" sz="1300">
                <a:latin typeface="Verdana" panose="020B0604030504040204" pitchFamily="34" charset="0"/>
                <a:ea typeface="Verdana" panose="020B0604030504040204" pitchFamily="34" charset="0"/>
              </a:rPr>
              <a:t>Aid vehicles had drawbacks.</a:t>
            </a:r>
          </a:p>
          <a:p>
            <a:r>
              <a:rPr lang="en-US" sz="1200" i="1">
                <a:latin typeface="Verdana" panose="020B0604030504040204" pitchFamily="34" charset="0"/>
                <a:ea typeface="Verdana" panose="020B0604030504040204" pitchFamily="34" charset="0"/>
              </a:rPr>
              <a:t>Ex: UI systems overloaded; PPP distribution was uneven and dependent on relationships with banks.</a:t>
            </a:r>
          </a:p>
        </p:txBody>
      </p:sp>
      <p:sp>
        <p:nvSpPr>
          <p:cNvPr id="18" name="Rectangle 17">
            <a:extLst>
              <a:ext uri="{FF2B5EF4-FFF2-40B4-BE49-F238E27FC236}">
                <a16:creationId xmlns:a16="http://schemas.microsoft.com/office/drawing/2014/main" id="{6FC70647-20FB-4567-823D-1C69C86FE11B}"/>
              </a:ext>
            </a:extLst>
          </p:cNvPr>
          <p:cNvSpPr/>
          <p:nvPr/>
        </p:nvSpPr>
        <p:spPr>
          <a:xfrm>
            <a:off x="3664187" y="1480691"/>
            <a:ext cx="5436714" cy="1077218"/>
          </a:xfrm>
          <a:prstGeom prst="rect">
            <a:avLst/>
          </a:prstGeom>
        </p:spPr>
        <p:txBody>
          <a:bodyPr wrap="square" anchor="t">
            <a:spAutoFit/>
          </a:bodyPr>
          <a:lstStyle/>
          <a:p>
            <a:r>
              <a:rPr lang="en-US" sz="1300" dirty="0">
                <a:latin typeface="Verdana"/>
                <a:ea typeface="Verdana"/>
                <a:cs typeface="Verdana"/>
              </a:rPr>
              <a:t>Believing that additional packages would follow – and that the public health response would more effectively control the pandemic – direct payments and UI top-ups were only intended to last a few months</a:t>
            </a:r>
            <a:endParaRPr lang="en-US" sz="1300" dirty="0">
              <a:latin typeface="Verdana" panose="020B0604030504040204" pitchFamily="34" charset="0"/>
              <a:ea typeface="Verdana" panose="020B0604030504040204" pitchFamily="34" charset="0"/>
              <a:cs typeface="Verdana"/>
            </a:endParaRPr>
          </a:p>
          <a:p>
            <a:r>
              <a:rPr lang="en-US" sz="1200" i="1" dirty="0">
                <a:latin typeface="Verdana"/>
                <a:ea typeface="Verdana"/>
                <a:cs typeface="Verdana"/>
              </a:rPr>
              <a:t>Ex: UI extensions end July 25.</a:t>
            </a:r>
          </a:p>
        </p:txBody>
      </p:sp>
      <p:cxnSp>
        <p:nvCxnSpPr>
          <p:cNvPr id="19" name="Straight Connector 18">
            <a:extLst>
              <a:ext uri="{FF2B5EF4-FFF2-40B4-BE49-F238E27FC236}">
                <a16:creationId xmlns:a16="http://schemas.microsoft.com/office/drawing/2014/main" id="{F6A6D3F1-3AA3-4DEC-83FE-C5DE37F6D9E7}"/>
              </a:ext>
            </a:extLst>
          </p:cNvPr>
          <p:cNvCxnSpPr>
            <a:cxnSpLocks/>
          </p:cNvCxnSpPr>
          <p:nvPr/>
        </p:nvCxnSpPr>
        <p:spPr bwMode="gray">
          <a:xfrm>
            <a:off x="4431327" y="5615649"/>
            <a:ext cx="517317" cy="0"/>
          </a:xfrm>
          <a:prstGeom prst="line">
            <a:avLst/>
          </a:prstGeom>
          <a:ln w="57150" cap="flat">
            <a:solidFill>
              <a:srgbClr val="00B1B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B5F637E6-7C86-41BE-81EC-2F7CD15B038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1598" y="3231983"/>
            <a:ext cx="459442" cy="295574"/>
          </a:xfrm>
          <a:prstGeom prst="rect">
            <a:avLst/>
          </a:prstGeom>
        </p:spPr>
      </p:pic>
      <p:pic>
        <p:nvPicPr>
          <p:cNvPr id="21" name="Picture 20">
            <a:extLst>
              <a:ext uri="{FF2B5EF4-FFF2-40B4-BE49-F238E27FC236}">
                <a16:creationId xmlns:a16="http://schemas.microsoft.com/office/drawing/2014/main" id="{D4D18C22-7012-403F-87E7-93AA2E8F466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612" y="1903229"/>
            <a:ext cx="459442" cy="457910"/>
          </a:xfrm>
          <a:prstGeom prst="rect">
            <a:avLst/>
          </a:prstGeom>
        </p:spPr>
      </p:pic>
      <p:pic>
        <p:nvPicPr>
          <p:cNvPr id="22" name="Picture 21">
            <a:extLst>
              <a:ext uri="{FF2B5EF4-FFF2-40B4-BE49-F238E27FC236}">
                <a16:creationId xmlns:a16="http://schemas.microsoft.com/office/drawing/2014/main" id="{43AFF7F4-888A-42DD-8DE9-FFB2475C2BD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4202" y="4190404"/>
            <a:ext cx="459442" cy="379805"/>
          </a:xfrm>
          <a:prstGeom prst="rect">
            <a:avLst/>
          </a:prstGeom>
        </p:spPr>
      </p:pic>
      <p:pic>
        <p:nvPicPr>
          <p:cNvPr id="23" name="Picture 22">
            <a:extLst>
              <a:ext uri="{FF2B5EF4-FFF2-40B4-BE49-F238E27FC236}">
                <a16:creationId xmlns:a16="http://schemas.microsoft.com/office/drawing/2014/main" id="{71FE5815-3417-4DA0-9F38-0C64CE5DA06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1522" y="5226654"/>
            <a:ext cx="459442" cy="388995"/>
          </a:xfrm>
          <a:prstGeom prst="rect">
            <a:avLst/>
          </a:prstGeom>
        </p:spPr>
      </p:pic>
    </p:spTree>
    <p:extLst>
      <p:ext uri="{BB962C8B-B14F-4D97-AF65-F5344CB8AC3E}">
        <p14:creationId xmlns:p14="http://schemas.microsoft.com/office/powerpoint/2010/main" val="256537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9F13-7E8E-433D-8DB3-B5E154455A96}"/>
              </a:ext>
            </a:extLst>
          </p:cNvPr>
          <p:cNvSpPr>
            <a:spLocks noGrp="1"/>
          </p:cNvSpPr>
          <p:nvPr>
            <p:ph type="title"/>
          </p:nvPr>
        </p:nvSpPr>
        <p:spPr>
          <a:xfrm>
            <a:off x="120679" y="0"/>
            <a:ext cx="7886700" cy="660400"/>
          </a:xfrm>
        </p:spPr>
        <p:txBody>
          <a:bodyPr>
            <a:normAutofit/>
          </a:bodyPr>
          <a:lstStyle/>
          <a:p>
            <a:r>
              <a:rPr lang="en-US" sz="2600">
                <a:latin typeface="Rockwell" panose="02060603020205020403" pitchFamily="18" charset="0"/>
              </a:rPr>
              <a:t>No sign of unemployment claims dropping</a:t>
            </a:r>
          </a:p>
        </p:txBody>
      </p:sp>
      <p:sp>
        <p:nvSpPr>
          <p:cNvPr id="4" name="TextBox 3">
            <a:extLst>
              <a:ext uri="{FF2B5EF4-FFF2-40B4-BE49-F238E27FC236}">
                <a16:creationId xmlns:a16="http://schemas.microsoft.com/office/drawing/2014/main" id="{33CB37A6-FD79-47DB-8B2A-776B19AA2AA2}"/>
              </a:ext>
            </a:extLst>
          </p:cNvPr>
          <p:cNvSpPr txBox="1"/>
          <p:nvPr/>
        </p:nvSpPr>
        <p:spPr bwMode="gray">
          <a:xfrm>
            <a:off x="581793" y="1377973"/>
            <a:ext cx="6425063" cy="215444"/>
          </a:xfrm>
          <a:prstGeom prst="rect">
            <a:avLst/>
          </a:prstGeom>
          <a:noFill/>
        </p:spPr>
        <p:txBody>
          <a:bodyPr wrap="square" lIns="0" tIns="0" rIns="0" bIns="0" rtlCol="0">
            <a:spAutoFit/>
          </a:bodyPr>
          <a:lstStyle/>
          <a:p>
            <a:pPr defTabSz="403240"/>
            <a:r>
              <a:rPr lang="en-US" sz="1400" b="1">
                <a:solidFill>
                  <a:srgbClr val="333E48"/>
                </a:solidFill>
                <a:latin typeface="Verdana"/>
              </a:rPr>
              <a:t>As of July 4</a:t>
            </a:r>
            <a:r>
              <a:rPr lang="en-US" sz="1400" b="1" baseline="30000">
                <a:solidFill>
                  <a:srgbClr val="333E48"/>
                </a:solidFill>
                <a:latin typeface="Verdana"/>
              </a:rPr>
              <a:t>th</a:t>
            </a:r>
            <a:r>
              <a:rPr lang="en-US" sz="1400" b="1">
                <a:solidFill>
                  <a:srgbClr val="333E48"/>
                </a:solidFill>
                <a:latin typeface="Verdana"/>
              </a:rPr>
              <a:t>, there are still 254,000 </a:t>
            </a:r>
            <a:r>
              <a:rPr lang="en-US" sz="1400" b="1">
                <a:solidFill>
                  <a:srgbClr val="00B1B0"/>
                </a:solidFill>
                <a:latin typeface="Verdana"/>
              </a:rPr>
              <a:t>Coloradans</a:t>
            </a:r>
            <a:r>
              <a:rPr lang="en-US" sz="1400" b="1">
                <a:solidFill>
                  <a:srgbClr val="333E48"/>
                </a:solidFill>
                <a:latin typeface="Verdana"/>
              </a:rPr>
              <a:t> receiving UI</a:t>
            </a:r>
          </a:p>
        </p:txBody>
      </p:sp>
      <p:sp>
        <p:nvSpPr>
          <p:cNvPr id="6" name="TextBox 5">
            <a:extLst>
              <a:ext uri="{FF2B5EF4-FFF2-40B4-BE49-F238E27FC236}">
                <a16:creationId xmlns:a16="http://schemas.microsoft.com/office/drawing/2014/main" id="{148D0AB6-B06C-4DB4-B170-9ACEF10E1E58}"/>
              </a:ext>
            </a:extLst>
          </p:cNvPr>
          <p:cNvSpPr txBox="1"/>
          <p:nvPr/>
        </p:nvSpPr>
        <p:spPr bwMode="gray">
          <a:xfrm>
            <a:off x="581793" y="1712222"/>
            <a:ext cx="2809151" cy="138499"/>
          </a:xfrm>
          <a:prstGeom prst="rect">
            <a:avLst/>
          </a:prstGeom>
          <a:noFill/>
        </p:spPr>
        <p:txBody>
          <a:bodyPr wrap="square" lIns="0" tIns="0" rIns="0" bIns="0" rtlCol="0">
            <a:spAutoFit/>
          </a:bodyPr>
          <a:lstStyle/>
          <a:p>
            <a:pPr defTabSz="403240"/>
            <a:r>
              <a:rPr lang="en-US" sz="900" i="1">
                <a:solidFill>
                  <a:srgbClr val="333E48"/>
                </a:solidFill>
                <a:latin typeface="Verdana"/>
              </a:rPr>
              <a:t>Source: Opportunity Insights</a:t>
            </a:r>
          </a:p>
        </p:txBody>
      </p:sp>
      <p:graphicFrame>
        <p:nvGraphicFramePr>
          <p:cNvPr id="7" name="Chart 6">
            <a:extLst>
              <a:ext uri="{FF2B5EF4-FFF2-40B4-BE49-F238E27FC236}">
                <a16:creationId xmlns:a16="http://schemas.microsoft.com/office/drawing/2014/main" id="{581CD312-4778-48CA-86B6-69D444274939}"/>
              </a:ext>
            </a:extLst>
          </p:cNvPr>
          <p:cNvGraphicFramePr/>
          <p:nvPr>
            <p:extLst>
              <p:ext uri="{D42A27DB-BD31-4B8C-83A1-F6EECF244321}">
                <p14:modId xmlns:p14="http://schemas.microsoft.com/office/powerpoint/2010/main" val="3793654433"/>
              </p:ext>
            </p:extLst>
          </p:nvPr>
        </p:nvGraphicFramePr>
        <p:xfrm>
          <a:off x="935666" y="1977217"/>
          <a:ext cx="6980274" cy="448737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F0603C5B-30D5-485B-A5AE-A36A85DF90A7}"/>
              </a:ext>
            </a:extLst>
          </p:cNvPr>
          <p:cNvGrpSpPr/>
          <p:nvPr/>
        </p:nvGrpSpPr>
        <p:grpSpPr>
          <a:xfrm>
            <a:off x="1986368" y="3469318"/>
            <a:ext cx="2009423" cy="970602"/>
            <a:chOff x="1986368" y="3469318"/>
            <a:chExt cx="2009423" cy="970602"/>
          </a:xfrm>
        </p:grpSpPr>
        <p:sp>
          <p:nvSpPr>
            <p:cNvPr id="3" name="TextBox 2">
              <a:extLst>
                <a:ext uri="{FF2B5EF4-FFF2-40B4-BE49-F238E27FC236}">
                  <a16:creationId xmlns:a16="http://schemas.microsoft.com/office/drawing/2014/main" id="{74CB2745-51F7-4C94-8DE9-2A23017D78EF}"/>
                </a:ext>
              </a:extLst>
            </p:cNvPr>
            <p:cNvSpPr txBox="1"/>
            <p:nvPr/>
          </p:nvSpPr>
          <p:spPr>
            <a:xfrm>
              <a:off x="1986368" y="3469318"/>
              <a:ext cx="2009423" cy="600164"/>
            </a:xfrm>
            <a:prstGeom prst="rect">
              <a:avLst/>
            </a:prstGeom>
            <a:noFill/>
            <a:ln>
              <a:solidFill>
                <a:schemeClr val="tx1"/>
              </a:solidFill>
            </a:ln>
          </p:spPr>
          <p:txBody>
            <a:bodyPr wrap="square" rtlCol="0">
              <a:spAutoFit/>
            </a:bodyPr>
            <a:lstStyle/>
            <a:p>
              <a:r>
                <a:rPr lang="en-US" sz="1100"/>
                <a:t>At the peak of the Great Recession, UI claims in Colorado were 78,000</a:t>
              </a:r>
            </a:p>
          </p:txBody>
        </p:sp>
        <p:cxnSp>
          <p:nvCxnSpPr>
            <p:cNvPr id="8" name="Straight Arrow Connector 7">
              <a:extLst>
                <a:ext uri="{FF2B5EF4-FFF2-40B4-BE49-F238E27FC236}">
                  <a16:creationId xmlns:a16="http://schemas.microsoft.com/office/drawing/2014/main" id="{11C9AE21-7481-42AD-AC13-D98841A85687}"/>
                </a:ext>
              </a:extLst>
            </p:cNvPr>
            <p:cNvCxnSpPr>
              <a:cxnSpLocks/>
              <a:stCxn id="3" idx="2"/>
            </p:cNvCxnSpPr>
            <p:nvPr/>
          </p:nvCxnSpPr>
          <p:spPr>
            <a:xfrm>
              <a:off x="2991080" y="4069482"/>
              <a:ext cx="707160" cy="3704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312165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BC6EF6E-E00C-4EF9-8178-3E4EC31DB94F}"/>
              </a:ext>
            </a:extLst>
          </p:cNvPr>
          <p:cNvGraphicFramePr>
            <a:graphicFrameLocks noGrp="1"/>
          </p:cNvGraphicFramePr>
          <p:nvPr>
            <p:ph idx="1"/>
            <p:extLst>
              <p:ext uri="{D42A27DB-BD31-4B8C-83A1-F6EECF244321}">
                <p14:modId xmlns:p14="http://schemas.microsoft.com/office/powerpoint/2010/main" val="2468192344"/>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71CB8C2-75E9-4358-A548-10BB5DBC4411}"/>
              </a:ext>
            </a:extLst>
          </p:cNvPr>
          <p:cNvSpPr txBox="1"/>
          <p:nvPr/>
        </p:nvSpPr>
        <p:spPr bwMode="gray">
          <a:xfrm>
            <a:off x="628650" y="1463936"/>
            <a:ext cx="7186280" cy="215444"/>
          </a:xfrm>
          <a:prstGeom prst="rect">
            <a:avLst/>
          </a:prstGeom>
          <a:noFill/>
        </p:spPr>
        <p:txBody>
          <a:bodyPr wrap="square" lIns="0" tIns="0" rIns="0" bIns="0" rtlCol="0">
            <a:spAutoFit/>
          </a:bodyPr>
          <a:lstStyle/>
          <a:p>
            <a:pPr defTabSz="537667"/>
            <a:r>
              <a:rPr lang="en-US" sz="1400" b="1">
                <a:solidFill>
                  <a:srgbClr val="333E48"/>
                </a:solidFill>
                <a:latin typeface="Verdana"/>
              </a:rPr>
              <a:t>Employment among low-income workers is down 35% in </a:t>
            </a:r>
            <a:r>
              <a:rPr lang="en-US" sz="1400" b="1">
                <a:solidFill>
                  <a:srgbClr val="00B1B0"/>
                </a:solidFill>
                <a:latin typeface="Verdana"/>
              </a:rPr>
              <a:t>Maine</a:t>
            </a:r>
          </a:p>
        </p:txBody>
      </p:sp>
      <p:sp>
        <p:nvSpPr>
          <p:cNvPr id="8" name="TextBox 7">
            <a:extLst>
              <a:ext uri="{FF2B5EF4-FFF2-40B4-BE49-F238E27FC236}">
                <a16:creationId xmlns:a16="http://schemas.microsoft.com/office/drawing/2014/main" id="{CB005B1D-6296-4C77-B834-D21DF1B2F20C}"/>
              </a:ext>
            </a:extLst>
          </p:cNvPr>
          <p:cNvSpPr txBox="1"/>
          <p:nvPr/>
        </p:nvSpPr>
        <p:spPr bwMode="gray">
          <a:xfrm>
            <a:off x="628650" y="1744833"/>
            <a:ext cx="3745535" cy="138499"/>
          </a:xfrm>
          <a:prstGeom prst="rect">
            <a:avLst/>
          </a:prstGeom>
          <a:noFill/>
        </p:spPr>
        <p:txBody>
          <a:bodyPr wrap="square" lIns="0" tIns="0" rIns="0" bIns="0" rtlCol="0">
            <a:spAutoFit/>
          </a:bodyPr>
          <a:lstStyle/>
          <a:p>
            <a:pPr defTabSz="537667"/>
            <a:r>
              <a:rPr lang="en-US" sz="900" i="1">
                <a:solidFill>
                  <a:srgbClr val="333E48"/>
                </a:solidFill>
                <a:latin typeface="Verdana"/>
              </a:rPr>
              <a:t>Source: Opportunity Insights</a:t>
            </a:r>
          </a:p>
        </p:txBody>
      </p:sp>
      <p:sp>
        <p:nvSpPr>
          <p:cNvPr id="9" name="Title 1">
            <a:extLst>
              <a:ext uri="{FF2B5EF4-FFF2-40B4-BE49-F238E27FC236}">
                <a16:creationId xmlns:a16="http://schemas.microsoft.com/office/drawing/2014/main" id="{ABBFD80B-A1AF-483E-B58C-952BD328B301}"/>
              </a:ext>
            </a:extLst>
          </p:cNvPr>
          <p:cNvSpPr>
            <a:spLocks noGrp="1"/>
          </p:cNvSpPr>
          <p:nvPr>
            <p:ph type="title"/>
          </p:nvPr>
        </p:nvSpPr>
        <p:spPr>
          <a:xfrm>
            <a:off x="120678" y="0"/>
            <a:ext cx="8491693" cy="994172"/>
          </a:xfrm>
        </p:spPr>
        <p:txBody>
          <a:bodyPr>
            <a:normAutofit/>
          </a:bodyPr>
          <a:lstStyle/>
          <a:p>
            <a:r>
              <a:rPr lang="en-US" sz="2600">
                <a:latin typeface="Rockwell" panose="02060603020205020403" pitchFamily="18" charset="0"/>
              </a:rPr>
              <a:t>Layoffs are concentrated among low-income workers, who have the least financial cushion</a:t>
            </a:r>
          </a:p>
        </p:txBody>
      </p:sp>
    </p:spTree>
    <p:extLst>
      <p:ext uri="{BB962C8B-B14F-4D97-AF65-F5344CB8AC3E}">
        <p14:creationId xmlns:p14="http://schemas.microsoft.com/office/powerpoint/2010/main" val="4082124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F4BEF81955B43ABE5B8ADF1DE718A" ma:contentTypeVersion="10" ma:contentTypeDescription="Create a new document." ma:contentTypeScope="" ma:versionID="388dc639f877286ebba7e73d6434d882">
  <xsd:schema xmlns:xsd="http://www.w3.org/2001/XMLSchema" xmlns:xs="http://www.w3.org/2001/XMLSchema" xmlns:p="http://schemas.microsoft.com/office/2006/metadata/properties" xmlns:ns3="e764ddf0-5e1b-4713-9c67-7d378c24a8d4" xmlns:ns4="c08a6f86-dd09-4d09-a9c9-e433bfb487f5" targetNamespace="http://schemas.microsoft.com/office/2006/metadata/properties" ma:root="true" ma:fieldsID="7e809e6743ac2d37b9ca45884b28249c" ns3:_="" ns4:_="">
    <xsd:import namespace="e764ddf0-5e1b-4713-9c67-7d378c24a8d4"/>
    <xsd:import namespace="c08a6f86-dd09-4d09-a9c9-e433bfb487f5"/>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KeyPoints" minOccurs="0"/>
                <xsd:element ref="ns4:MediaServiceKeyPoints"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64ddf0-5e1b-4713-9c67-7d378c24a8d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8a6f86-dd09-4d09-a9c9-e433bfb487f5"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174615-71CC-452F-8266-4E165F5704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64ddf0-5e1b-4713-9c67-7d378c24a8d4"/>
    <ds:schemaRef ds:uri="c08a6f86-dd09-4d09-a9c9-e433bfb487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FA9FAF-BE00-4F48-AABD-5433DE58B322}">
  <ds:schemaRefs>
    <ds:schemaRef ds:uri="http://purl.org/dc/elements/1.1/"/>
    <ds:schemaRef ds:uri="http://schemas.microsoft.com/office/2006/metadata/properties"/>
    <ds:schemaRef ds:uri="e764ddf0-5e1b-4713-9c67-7d378c24a8d4"/>
    <ds:schemaRef ds:uri="c08a6f86-dd09-4d09-a9c9-e433bfb487f5"/>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5828CB23-ABA2-4BFE-9C23-E6D995D6A2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2274</Words>
  <Application>Microsoft Macintosh PowerPoint</Application>
  <PresentationFormat>On-screen Show (4:3)</PresentationFormat>
  <Paragraphs>244</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Rockwell</vt:lpstr>
      <vt:lpstr>Verdana</vt:lpstr>
      <vt:lpstr>Wingdings</vt:lpstr>
      <vt:lpstr>Office Theme</vt:lpstr>
      <vt:lpstr>The next package must be both crisis response and ongoing stimulus</vt:lpstr>
      <vt:lpstr>The scale of the aid over the past four months has warded off a depression that would disproportionately harm communities of color</vt:lpstr>
      <vt:lpstr>Economic aid was intended to buy time for testing, increased hospital capacity, and treatment</vt:lpstr>
      <vt:lpstr>Temporary layoffs are becoming permanent</vt:lpstr>
      <vt:lpstr>Any cut to UI would lead to long-term economic pain</vt:lpstr>
      <vt:lpstr>Economic urgency grows with every week that we don’t get a handle on the pandemic</vt:lpstr>
      <vt:lpstr>PowerPoint Presentation</vt:lpstr>
      <vt:lpstr>No sign of unemployment claims dropping</vt:lpstr>
      <vt:lpstr>Layoffs are concentrated among low-income workers, who have the least financial cushion</vt:lpstr>
      <vt:lpstr>Florida is showing a second round of uncertainty, closures, and revenue declines</vt:lpstr>
      <vt:lpstr>PowerPoint Presentation</vt:lpstr>
      <vt:lpstr>PowerPoint Presentation</vt:lpstr>
      <vt:lpstr>Republican Senate proposal leaves the unemployed, endangered workers, families, and schools to fend for themselves</vt:lpstr>
      <vt:lpstr>Only interlocking supports can meet the scale of the crisis</vt:lpstr>
      <vt:lpstr>Benefit extensions are overwhelmingly popular</vt:lpstr>
      <vt:lpstr>PowerPoint Presentation</vt:lpstr>
      <vt:lpstr>Cutting the $600 UI supplement would lead to a loss of jobs for an additional 5.1 million workers due to reduced consumption and demand for services  </vt:lpstr>
      <vt:lpstr>Insufficient aid to state and local governments will lead to a loss of jobs for an additional 5.3 million workers</vt:lpstr>
      <vt:lpstr>Action at the appropriate scale and for the duration of the crisis is the only way to avoid further disaster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next package must be both crisis response and ongoing stimulus</dc:title>
  <dc:creator>Lily Roberts</dc:creator>
  <cp:lastModifiedBy>Ryan Collins</cp:lastModifiedBy>
  <cp:revision>2</cp:revision>
  <dcterms:created xsi:type="dcterms:W3CDTF">2020-07-27T19:58:32Z</dcterms:created>
  <dcterms:modified xsi:type="dcterms:W3CDTF">2020-07-28T14:21:01Z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0x01010023EF4BEF81955B43ABE5B8ADF1DE718A</vt:lpwstr>
  </property>
</Properties>
</file>